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6" r:id="rId2"/>
    <p:sldId id="257" r:id="rId3"/>
    <p:sldId id="258" r:id="rId4"/>
    <p:sldId id="259" r:id="rId5"/>
    <p:sldId id="260" r:id="rId6"/>
    <p:sldId id="261" r:id="rId7"/>
    <p:sldId id="264"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97"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217" autoAdjust="0"/>
    <p:restoredTop sz="96163" autoAdjust="0"/>
  </p:normalViewPr>
  <p:slideViewPr>
    <p:cSldViewPr>
      <p:cViewPr varScale="1">
        <p:scale>
          <a:sx n="111" d="100"/>
          <a:sy n="111" d="100"/>
        </p:scale>
        <p:origin x="2154" y="66"/>
      </p:cViewPr>
      <p:guideLst>
        <p:guide orient="horz" pos="1797"/>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12/06/2023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B28E3928-1AF9-4754-AEC5-36B8A96076B6}" type="slidenum">
              <a:rPr lang="es-MX" smtClean="0"/>
              <a:t>2</a:t>
            </a:fld>
            <a:endParaRPr lang="es-MX"/>
          </a:p>
        </p:txBody>
      </p:sp>
    </p:spTree>
    <p:extLst>
      <p:ext uri="{BB962C8B-B14F-4D97-AF65-F5344CB8AC3E}">
        <p14:creationId xmlns:p14="http://schemas.microsoft.com/office/powerpoint/2010/main" val="260296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 name="28 Marcador de título">
            <a:extLst>
              <a:ext uri="{FF2B5EF4-FFF2-40B4-BE49-F238E27FC236}">
                <a16:creationId xmlns:a16="http://schemas.microsoft.com/office/drawing/2014/main" id="{967EB629-B39F-4732-AD52-57D90B22FBC1}"/>
              </a:ext>
            </a:extLst>
          </p:cNvPr>
          <p:cNvSpPr>
            <a:spLocks noGrp="1"/>
          </p:cNvSpPr>
          <p:nvPr>
            <p:ph type="title"/>
          </p:nvPr>
        </p:nvSpPr>
        <p:spPr>
          <a:xfrm>
            <a:off x="3615948" y="560222"/>
            <a:ext cx="4168129"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none" rtlCol="0">
            <a:spAutoFit/>
          </a:bodyPr>
          <a:lstStyle/>
          <a:p>
            <a:pPr marL="0" lvl="0"/>
            <a:r>
              <a:rPr lang="es-ES" dirty="0"/>
              <a:t>Fondo de Aportaciones para la Seguridad Pública (FASP)</a:t>
            </a:r>
            <a:endParaRPr lang="es-MX" dirty="0"/>
          </a:p>
        </p:txBody>
      </p:sp>
      <p:sp>
        <p:nvSpPr>
          <p:cNvPr id="5" name="29 Marcador de número de diapositiva">
            <a:extLst>
              <a:ext uri="{FF2B5EF4-FFF2-40B4-BE49-F238E27FC236}">
                <a16:creationId xmlns:a16="http://schemas.microsoft.com/office/drawing/2014/main" id="{C08B5575-0FD6-4ACF-B961-C0665E93ACC0}"/>
              </a:ext>
            </a:extLst>
          </p:cNvPr>
          <p:cNvSpPr>
            <a:spLocks noGrp="1"/>
          </p:cNvSpPr>
          <p:nvPr>
            <p:ph type="sldNum" sz="quarter" idx="4"/>
          </p:nvPr>
        </p:nvSpPr>
        <p:spPr>
          <a:xfrm>
            <a:off x="8460511" y="6741384"/>
            <a:ext cx="685371" cy="116616"/>
          </a:xfrm>
          <a:prstGeom prst="rect">
            <a:avLst/>
          </a:prstGeom>
        </p:spPr>
        <p:txBody>
          <a:bodyPr vert="horz" lIns="91440" tIns="45720" rIns="91440" bIns="45720" rtlCol="0" anchor="ctr"/>
          <a:lstStyle>
            <a:lvl1pPr algn="r">
              <a:defRPr sz="1000">
                <a:solidFill>
                  <a:schemeClr val="tx1">
                    <a:tint val="75000"/>
                  </a:schemeClr>
                </a:solidFill>
              </a:defRPr>
            </a:lvl1pPr>
          </a:lstStyle>
          <a:p>
            <a:fld id="{34762513-7D76-44F4-A4EB-02F5BA9AE113}" type="slidenum">
              <a:rPr lang="es-MX" smtClean="0"/>
              <a:pPr/>
              <a:t>‹Nº›</a:t>
            </a:fld>
            <a:endParaRPr lang="es-MX" dirty="0"/>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7" name="28 Marcador de título">
            <a:extLst>
              <a:ext uri="{FF2B5EF4-FFF2-40B4-BE49-F238E27FC236}">
                <a16:creationId xmlns:a16="http://schemas.microsoft.com/office/drawing/2014/main" id="{8EC0B5FA-7322-4EE8-B65C-DF316AB03396}"/>
              </a:ext>
            </a:extLst>
          </p:cNvPr>
          <p:cNvSpPr>
            <a:spLocks noGrp="1"/>
          </p:cNvSpPr>
          <p:nvPr>
            <p:ph type="title"/>
          </p:nvPr>
        </p:nvSpPr>
        <p:spPr>
          <a:xfrm>
            <a:off x="3682472" y="560222"/>
            <a:ext cx="4035080"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none" rtlCol="0">
            <a:spAutoFit/>
          </a:bodyPr>
          <a:lstStyle/>
          <a:p>
            <a:pPr marL="0" lvl="0"/>
            <a:r>
              <a:rPr lang="es-ES" dirty="0"/>
              <a:t>Fondo de Aportaciones para la Seguridad Pública (FASP)</a:t>
            </a:r>
            <a:endParaRPr lang="es-MX" dirty="0"/>
          </a:p>
        </p:txBody>
      </p:sp>
      <p:sp>
        <p:nvSpPr>
          <p:cNvPr id="4" name="28 Marcador de título">
            <a:extLst>
              <a:ext uri="{FF2B5EF4-FFF2-40B4-BE49-F238E27FC236}">
                <a16:creationId xmlns:a16="http://schemas.microsoft.com/office/drawing/2014/main" id="{E7061D1F-DD5D-4C15-90C4-294A6D0BCA46}"/>
              </a:ext>
            </a:extLst>
          </p:cNvPr>
          <p:cNvSpPr txBox="1">
            <a:spLocks/>
          </p:cNvSpPr>
          <p:nvPr userDrawn="1"/>
        </p:nvSpPr>
        <p:spPr>
          <a:xfrm>
            <a:off x="3615948" y="560222"/>
            <a:ext cx="4168129"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none" rtlCol="0">
            <a:spAutoFit/>
          </a:bodyPr>
          <a:lstStyle>
            <a:lvl1pPr algn="ctr" defTabSz="914400" rtl="0" eaLnBrk="1" latinLnBrk="0" hangingPunct="1">
              <a:spcBef>
                <a:spcPct val="0"/>
              </a:spcBef>
              <a:buNone/>
              <a:defRPr lang="es-MX" sz="1200" b="1" kern="1200" dirty="0">
                <a:solidFill>
                  <a:schemeClr val="tx1"/>
                </a:solidFill>
                <a:effectLst>
                  <a:outerShdw blurRad="38100" dist="38100" dir="2700000" algn="tl">
                    <a:srgbClr val="000000">
                      <a:alpha val="43137"/>
                    </a:srgbClr>
                  </a:outerShdw>
                </a:effectLst>
                <a:latin typeface="Mestiza" panose="00000500000000000000"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para la Seguridad Pública (FASP)</a:t>
            </a:r>
          </a:p>
        </p:txBody>
      </p:sp>
      <p:sp>
        <p:nvSpPr>
          <p:cNvPr id="5" name="29 Marcador de número de diapositiva">
            <a:extLst>
              <a:ext uri="{FF2B5EF4-FFF2-40B4-BE49-F238E27FC236}">
                <a16:creationId xmlns:a16="http://schemas.microsoft.com/office/drawing/2014/main" id="{3B9D33C6-5E7C-4D56-80D0-378AB9547A46}"/>
              </a:ext>
            </a:extLst>
          </p:cNvPr>
          <p:cNvSpPr>
            <a:spLocks noGrp="1"/>
          </p:cNvSpPr>
          <p:nvPr>
            <p:ph type="sldNum" sz="quarter" idx="4"/>
          </p:nvPr>
        </p:nvSpPr>
        <p:spPr>
          <a:xfrm>
            <a:off x="8460511" y="6741384"/>
            <a:ext cx="685371" cy="116616"/>
          </a:xfrm>
          <a:prstGeom prst="rect">
            <a:avLst/>
          </a:prstGeom>
        </p:spPr>
        <p:txBody>
          <a:bodyPr vert="horz" lIns="91440" tIns="45720" rIns="91440" bIns="45720" rtlCol="0" anchor="ctr"/>
          <a:lstStyle>
            <a:lvl1pPr algn="r">
              <a:defRPr sz="1000">
                <a:solidFill>
                  <a:schemeClr val="tx1">
                    <a:tint val="75000"/>
                  </a:schemeClr>
                </a:solidFill>
              </a:defRPr>
            </a:lvl1pPr>
          </a:lstStyle>
          <a:p>
            <a:fld id="{34762513-7D76-44F4-A4EB-02F5BA9AE113}" type="slidenum">
              <a:rPr lang="es-MX" smtClean="0"/>
              <a:pPr/>
              <a:t>‹Nº›</a:t>
            </a:fld>
            <a:endParaRPr lang="es-MX" dirty="0"/>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heme" Target="../theme/theme1.xml"/><Relationship Id="rId7" Type="http://schemas.microsoft.com/office/2007/relationships/hdphoto" Target="../media/hdphoto2.wdp"/><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microsoft.com/office/2007/relationships/hdphoto" Target="../media/hdphoto1.wdp"/><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741384"/>
            <a:ext cx="9169245" cy="144000"/>
          </a:xfrm>
          <a:prstGeom prst="rect">
            <a:avLst/>
          </a:prstGeom>
          <a:blipFill>
            <a:blip r:embed="rId4">
              <a:extLst>
                <a:ext uri="{BEBA8EAE-BF5A-486C-A8C5-ECC9F3942E4B}">
                  <a14:imgProps xmlns:a14="http://schemas.microsoft.com/office/drawing/2010/main">
                    <a14:imgLayer r:embed="rId5">
                      <a14:imgEffect>
                        <a14:colorTemperature colorTemp="11200"/>
                      </a14:imgEffect>
                      <a14:imgEffect>
                        <a14:saturation sat="0"/>
                      </a14:imgEffect>
                    </a14:imgLayer>
                  </a14:imgProps>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972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6" cstate="print">
            <a:extLst>
              <a:ext uri="{BEBA8EAE-BF5A-486C-A8C5-ECC9F3942E4B}">
                <a14:imgProps xmlns:a14="http://schemas.microsoft.com/office/drawing/2010/main">
                  <a14:imgLayer r:embed="rId7">
                    <a14:imgEffect>
                      <a14:colorTemperature colorTemp="11200"/>
                    </a14:imgEffect>
                    <a14:imgEffect>
                      <a14:saturation sat="0"/>
                    </a14:imgEffect>
                  </a14:imgLayer>
                </a14:imgProps>
              </a:ext>
              <a:ext uri="{28A0092B-C50C-407E-A947-70E740481C1C}">
                <a14:useLocalDpi xmlns:a14="http://schemas.microsoft.com/office/drawing/2010/main" val="0"/>
              </a:ext>
            </a:extLst>
          </a:blip>
          <a:srcRect b="53919"/>
          <a:stretch/>
        </p:blipFill>
        <p:spPr>
          <a:xfrm flipH="1" flipV="1">
            <a:off x="1469190" y="-27391"/>
            <a:ext cx="7670229" cy="997079"/>
          </a:xfrm>
          <a:prstGeom prst="rect">
            <a:avLst/>
          </a:prstGeom>
        </p:spPr>
      </p:pic>
      <p:sp>
        <p:nvSpPr>
          <p:cNvPr id="20" name="19 CuadroTexto"/>
          <p:cNvSpPr txBox="1"/>
          <p:nvPr/>
        </p:nvSpPr>
        <p:spPr>
          <a:xfrm>
            <a:off x="2795577" y="56237"/>
            <a:ext cx="5808871"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anose="00000500000000000000" pitchFamily="50" charset="0"/>
                <a:cs typeface="Times New Roman" pitchFamily="18" charset="0"/>
              </a:rPr>
              <a:t>INFORME DE LA EVALUACIÓN ESPECÍFICA DE DESEMPEÑO</a:t>
            </a:r>
          </a:p>
          <a:p>
            <a:pPr algn="ctr"/>
            <a:r>
              <a:rPr lang="es-MX" sz="1300" b="1" dirty="0" smtClean="0">
                <a:solidFill>
                  <a:schemeClr val="bg1"/>
                </a:solidFill>
                <a:effectLst>
                  <a:outerShdw blurRad="38100" dist="38100" dir="2700000" algn="tl">
                    <a:srgbClr val="000000">
                      <a:alpha val="43137"/>
                    </a:srgbClr>
                  </a:outerShdw>
                </a:effectLst>
                <a:latin typeface="Mestiza" panose="00000500000000000000" pitchFamily="50" charset="0"/>
                <a:cs typeface="Times New Roman" pitchFamily="18" charset="0"/>
              </a:rPr>
              <a:t>2022</a:t>
            </a:r>
            <a:endParaRPr lang="es-MX" sz="1300" b="1" dirty="0">
              <a:solidFill>
                <a:schemeClr val="bg1"/>
              </a:solidFill>
              <a:effectLst>
                <a:outerShdw blurRad="38100" dist="38100" dir="2700000" algn="tl">
                  <a:srgbClr val="000000">
                    <a:alpha val="43137"/>
                  </a:srgbClr>
                </a:outerShdw>
              </a:effectLst>
              <a:latin typeface="Mestiza" panose="00000500000000000000" pitchFamily="50" charset="0"/>
              <a:cs typeface="Times New Roman" pitchFamily="18" charset="0"/>
            </a:endParaRPr>
          </a:p>
        </p:txBody>
      </p:sp>
      <p:sp>
        <p:nvSpPr>
          <p:cNvPr id="28" name="27 CuadroTexto"/>
          <p:cNvSpPr txBox="1"/>
          <p:nvPr userDrawn="1"/>
        </p:nvSpPr>
        <p:spPr>
          <a:xfrm>
            <a:off x="8460512" y="6741384"/>
            <a:ext cx="720000" cy="144000"/>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3615948" y="560222"/>
            <a:ext cx="4168129"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none" rtlCol="0">
            <a:spAutoFit/>
          </a:bodyPr>
          <a:lstStyle/>
          <a:p>
            <a:pPr marL="0" lvl="0"/>
            <a:r>
              <a:rPr lang="es-ES" dirty="0"/>
              <a:t>Fondo de Aportaciones para la Seguridad Pública (FASP)</a:t>
            </a:r>
            <a:endParaRPr lang="es-MX" dirty="0"/>
          </a:p>
        </p:txBody>
      </p:sp>
      <p:sp>
        <p:nvSpPr>
          <p:cNvPr id="30" name="29 Marcador de número de diapositiva"/>
          <p:cNvSpPr>
            <a:spLocks noGrp="1"/>
          </p:cNvSpPr>
          <p:nvPr>
            <p:ph type="sldNum" sz="quarter" idx="4"/>
          </p:nvPr>
        </p:nvSpPr>
        <p:spPr>
          <a:xfrm>
            <a:off x="8460511" y="6741384"/>
            <a:ext cx="685371" cy="116616"/>
          </a:xfrm>
          <a:prstGeom prst="rect">
            <a:avLst/>
          </a:prstGeom>
        </p:spPr>
        <p:txBody>
          <a:bodyPr vert="horz" lIns="91440" tIns="45720" rIns="91440" bIns="45720" rtlCol="0" anchor="ctr"/>
          <a:lstStyle>
            <a:lvl1pPr algn="r">
              <a:defRPr sz="1000">
                <a:solidFill>
                  <a:schemeClr val="tx1">
                    <a:tint val="75000"/>
                  </a:schemeClr>
                </a:solidFill>
              </a:defRPr>
            </a:lvl1pPr>
          </a:lstStyle>
          <a:p>
            <a:fld id="{34762513-7D76-44F4-A4EB-02F5BA9AE113}" type="slidenum">
              <a:rPr lang="es-MX" smtClean="0"/>
              <a:pPr/>
              <a:t>‹Nº›</a:t>
            </a:fld>
            <a:endParaRPr lang="es-MX" dirty="0"/>
          </a:p>
        </p:txBody>
      </p:sp>
      <p:sp>
        <p:nvSpPr>
          <p:cNvPr id="12" name="10 Elipse">
            <a:extLst>
              <a:ext uri="{FF2B5EF4-FFF2-40B4-BE49-F238E27FC236}">
                <a16:creationId xmlns:a16="http://schemas.microsoft.com/office/drawing/2014/main" id="{EE4669BD-FA33-4850-A95F-9559165763C7}"/>
              </a:ext>
            </a:extLst>
          </p:cNvPr>
          <p:cNvSpPr/>
          <p:nvPr userDrawn="1"/>
        </p:nvSpPr>
        <p:spPr>
          <a:xfrm>
            <a:off x="972220" y="-17000"/>
            <a:ext cx="1079500" cy="972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4" name="Imagen 3" descr="Icono&#10;&#10;Descripción generada automáticamente">
            <a:extLst>
              <a:ext uri="{FF2B5EF4-FFF2-40B4-BE49-F238E27FC236}">
                <a16:creationId xmlns:a16="http://schemas.microsoft.com/office/drawing/2014/main" id="{A58A84C2-457F-4060-9396-5B44B5E9911F}"/>
              </a:ext>
            </a:extLst>
          </p:cNvPr>
          <p:cNvPicPr>
            <a:picLocks noChangeAspect="1"/>
          </p:cNvPicPr>
          <p:nvPr userDrawn="1"/>
        </p:nvPicPr>
        <p:blipFill rotWithShape="1">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t="8103" b="2311"/>
          <a:stretch/>
        </p:blipFill>
        <p:spPr>
          <a:xfrm>
            <a:off x="251520" y="7803"/>
            <a:ext cx="1289679" cy="972000"/>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dirty="0">
          <a:solidFill>
            <a:schemeClr val="tx1"/>
          </a:solidFill>
          <a:effectLst>
            <a:outerShdw blurRad="38100" dist="38100" dir="2700000" algn="tl">
              <a:srgbClr val="000000">
                <a:alpha val="43137"/>
              </a:srgbClr>
            </a:outerShdw>
          </a:effectLst>
          <a:latin typeface="Mestiza" panose="00000500000000000000"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microsoft.com/office/2007/relationships/hdphoto" Target="../media/hdphoto3.wdp"/></Relationships>
</file>

<file path=ppt/slides/_rels/slide3.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7B844A6D-ADE3-4ECF-A721-FA31BD3E5BCB}"/>
              </a:ext>
            </a:extLst>
          </p:cNvPr>
          <p:cNvSpPr>
            <a:spLocks noGrp="1"/>
          </p:cNvSpPr>
          <p:nvPr>
            <p:ph type="sldNum" sz="quarter" idx="4"/>
          </p:nvPr>
        </p:nvSpPr>
        <p:spPr>
          <a:xfrm>
            <a:off x="8316416" y="6669384"/>
            <a:ext cx="828000" cy="216000"/>
          </a:xfrm>
        </p:spPr>
        <p:txBody>
          <a:bodyPr/>
          <a:lstStyle/>
          <a:p>
            <a:fld id="{34762513-7D76-44F4-A4EB-02F5BA9AE113}" type="slidenum">
              <a:rPr lang="es-MX" smtClean="0"/>
              <a:t>1</a:t>
            </a:fld>
            <a:endParaRPr lang="es-MX" dirty="0"/>
          </a:p>
        </p:txBody>
      </p:sp>
      <p:graphicFrame>
        <p:nvGraphicFramePr>
          <p:cNvPr id="3" name="9 Tabla">
            <a:extLst>
              <a:ext uri="{FF2B5EF4-FFF2-40B4-BE49-F238E27FC236}">
                <a16:creationId xmlns:a16="http://schemas.microsoft.com/office/drawing/2014/main" id="{266DBD82-2112-484D-82EC-C40242E30A38}"/>
              </a:ext>
            </a:extLst>
          </p:cNvPr>
          <p:cNvGraphicFramePr>
            <a:graphicFrameLocks noGrp="1"/>
          </p:cNvGraphicFramePr>
          <p:nvPr>
            <p:extLst>
              <p:ext uri="{D42A27DB-BD31-4B8C-83A1-F6EECF244321}">
                <p14:modId xmlns:p14="http://schemas.microsoft.com/office/powerpoint/2010/main" val="4015262531"/>
              </p:ext>
            </p:extLst>
          </p:nvPr>
        </p:nvGraphicFramePr>
        <p:xfrm>
          <a:off x="703919" y="1484784"/>
          <a:ext cx="8136904" cy="4622102"/>
        </p:xfrm>
        <a:graphic>
          <a:graphicData uri="http://schemas.openxmlformats.org/drawingml/2006/table">
            <a:tbl>
              <a:tblPr firstRow="1" bandRow="1">
                <a:effectLst/>
                <a:tableStyleId>{5C22544A-7EE6-4342-B048-85BDC9FD1C3A}</a:tableStyleId>
              </a:tblPr>
              <a:tblGrid>
                <a:gridCol w="8136904">
                  <a:extLst>
                    <a:ext uri="{9D8B030D-6E8A-4147-A177-3AD203B41FA5}">
                      <a16:colId xmlns:a16="http://schemas.microsoft.com/office/drawing/2014/main" val="20000"/>
                    </a:ext>
                  </a:extLst>
                </a:gridCol>
              </a:tblGrid>
              <a:tr h="3744416">
                <a:tc>
                  <a:txBody>
                    <a:bodyPr/>
                    <a:lstStyle/>
                    <a:p>
                      <a:pPr algn="just">
                        <a:lnSpc>
                          <a:spcPct val="150000"/>
                        </a:lnSpc>
                        <a:spcAft>
                          <a:spcPts val="0"/>
                        </a:spcAft>
                      </a:pPr>
                      <a:r>
                        <a:rPr lang="es-ES" sz="1050" b="0" dirty="0">
                          <a:solidFill>
                            <a:schemeClr val="tx1"/>
                          </a:solidFill>
                          <a:effectLst/>
                          <a:latin typeface="Mestiza" panose="00000500000000000000" pitchFamily="50" charset="0"/>
                          <a:ea typeface="Calibri"/>
                          <a:cs typeface="Times New Roman"/>
                        </a:rPr>
                        <a:t>El Fondo de Aportaciones para la Seguridad Púbica (FASP) es un fondo presupuestal previsto en la Ley de Coordinación Fiscal a través del cual se transfieren recursos a las entidades federativas para dar cumplimiento a estrategias nacionales en materia de seguridad pública, forma parte del grupo de asuntos de Gobierno, con la función específica de “Asuntos de Orden Público y de Seguridad Interior”, y la subfunción correspondiente al Sistema Nacional de Seguridad Pública.</a:t>
                      </a:r>
                    </a:p>
                    <a:p>
                      <a:pPr algn="just">
                        <a:lnSpc>
                          <a:spcPct val="150000"/>
                        </a:lnSpc>
                        <a:spcAft>
                          <a:spcPts val="0"/>
                        </a:spcAft>
                      </a:pPr>
                      <a:endParaRPr lang="es-ES" sz="1050" b="0" dirty="0">
                        <a:solidFill>
                          <a:schemeClr val="tx1"/>
                        </a:solidFill>
                        <a:effectLst/>
                        <a:latin typeface="Mestiza" panose="00000500000000000000" pitchFamily="50" charset="0"/>
                        <a:ea typeface="Calibri"/>
                        <a:cs typeface="Times New Roman"/>
                      </a:endParaRPr>
                    </a:p>
                    <a:p>
                      <a:pPr algn="just">
                        <a:lnSpc>
                          <a:spcPct val="150000"/>
                        </a:lnSpc>
                        <a:spcAft>
                          <a:spcPts val="0"/>
                        </a:spcAft>
                      </a:pPr>
                      <a:r>
                        <a:rPr lang="es-ES" sz="1050" b="0" dirty="0">
                          <a:solidFill>
                            <a:schemeClr val="tx1"/>
                          </a:solidFill>
                          <a:effectLst/>
                          <a:latin typeface="Mestiza" panose="00000500000000000000" pitchFamily="50" charset="0"/>
                          <a:ea typeface="Calibri"/>
                          <a:cs typeface="Times New Roman"/>
                        </a:rPr>
                        <a:t>El FASP atiende a los cinco Ejes Estratégicos del Sistema Nacional de Seguridad Pública y se orienta a los diez Programas con Prioridad Nacional:</a:t>
                      </a:r>
                    </a:p>
                    <a:p>
                      <a:pPr algn="just">
                        <a:lnSpc>
                          <a:spcPct val="150000"/>
                        </a:lnSpc>
                        <a:spcAft>
                          <a:spcPts val="0"/>
                        </a:spcAft>
                      </a:pPr>
                      <a:endParaRPr lang="es-ES" sz="1050" b="0" dirty="0">
                        <a:solidFill>
                          <a:schemeClr val="tx1"/>
                        </a:solidFill>
                        <a:effectLst/>
                        <a:latin typeface="Mestiza" panose="00000500000000000000" pitchFamily="50" charset="0"/>
                        <a:ea typeface="Calibri"/>
                        <a:cs typeface="Times New Roman"/>
                      </a:endParaRP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Desarrollo de capacidades en las instituciones locales, para el diseño de políticas públicas destinadas a la prevención social de la violencia y la delincuencia con participación ciudadana en temas de seguridad pública.</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Desarrollo, profesionalización y certificación policial.</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Tecnologías, infraestructura y equipamiento de apoyo a la operación policial.</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Implementación y desarrollo del sistema de justicia penal y sistemas complementarios.</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Fortalecimiento al sistema penitenciario nacional y de ejecución de medidas para adolescentes.</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Desarrollo de las ciencias forenses en la investigación de hechos delictivos.</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Sistema nacional de información para la seguridad pública.</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Sistema nacional de atención de llamadas de emergencia y denuncias ciudadanas.</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Fortalecimiento de capacidades para la prevención y combate a delitos de alto impacto.</a:t>
                      </a:r>
                    </a:p>
                    <a:p>
                      <a:pPr marL="360000" lvl="0" indent="-228600" algn="just">
                        <a:lnSpc>
                          <a:spcPct val="150000"/>
                        </a:lnSpc>
                        <a:spcAft>
                          <a:spcPts val="0"/>
                        </a:spcAft>
                        <a:buFont typeface="+mj-lt"/>
                        <a:buAutoNum type="arabicPeriod"/>
                      </a:pPr>
                      <a:r>
                        <a:rPr lang="es-ES" sz="1050" b="0" dirty="0">
                          <a:solidFill>
                            <a:schemeClr val="tx1"/>
                          </a:solidFill>
                          <a:effectLst/>
                          <a:latin typeface="Mestiza" panose="00000500000000000000" pitchFamily="50" charset="0"/>
                          <a:ea typeface="Calibri"/>
                          <a:cs typeface="Times New Roman"/>
                        </a:rPr>
                        <a:t>Especialización de las instancias responsables de la búsqueda de personas.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4" name="2 Pentágono">
            <a:extLst>
              <a:ext uri="{FF2B5EF4-FFF2-40B4-BE49-F238E27FC236}">
                <a16:creationId xmlns:a16="http://schemas.microsoft.com/office/drawing/2014/main" id="{AD3EDEC6-DA74-4CA0-8B6D-18E35DF481B0}"/>
              </a:ext>
            </a:extLst>
          </p:cNvPr>
          <p:cNvSpPr/>
          <p:nvPr/>
        </p:nvSpPr>
        <p:spPr>
          <a:xfrm rot="5400000">
            <a:off x="-2309462" y="3843080"/>
            <a:ext cx="5256608" cy="396000"/>
          </a:xfrm>
          <a:prstGeom prst="homePlate">
            <a:avLst/>
          </a:prstGeom>
          <a:blipFill dpi="0" rotWithShape="1">
            <a:blip r:embed="rId2">
              <a:extLst>
                <a:ext uri="{BEBA8EAE-BF5A-486C-A8C5-ECC9F3942E4B}">
                  <a14:imgProps xmlns:a14="http://schemas.microsoft.com/office/drawing/2010/main">
                    <a14:imgLayer r:embed="rId3">
                      <a14:imgEffect>
                        <a14:saturation sat="0"/>
                      </a14:imgEffect>
                    </a14:imgLayer>
                  </a14:imgProps>
                </a:ext>
              </a:extLst>
            </a:blip>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5" name="3 CuadroTexto">
            <a:extLst>
              <a:ext uri="{FF2B5EF4-FFF2-40B4-BE49-F238E27FC236}">
                <a16:creationId xmlns:a16="http://schemas.microsoft.com/office/drawing/2014/main" id="{4A9E74F1-8E17-4916-A51F-D8C478B0A13E}"/>
              </a:ext>
            </a:extLst>
          </p:cNvPr>
          <p:cNvSpPr txBox="1"/>
          <p:nvPr/>
        </p:nvSpPr>
        <p:spPr>
          <a:xfrm rot="16200000">
            <a:off x="-860874" y="3616323"/>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Descripción del Programa</a:t>
            </a:r>
          </a:p>
        </p:txBody>
      </p:sp>
      <p:sp>
        <p:nvSpPr>
          <p:cNvPr id="6" name="4 Elipse">
            <a:extLst>
              <a:ext uri="{FF2B5EF4-FFF2-40B4-BE49-F238E27FC236}">
                <a16:creationId xmlns:a16="http://schemas.microsoft.com/office/drawing/2014/main" id="{9A6297A6-2255-4B14-AB75-F1093ADB9269}"/>
              </a:ext>
            </a:extLst>
          </p:cNvPr>
          <p:cNvSpPr/>
          <p:nvPr/>
        </p:nvSpPr>
        <p:spPr>
          <a:xfrm>
            <a:off x="35496" y="1052800"/>
            <a:ext cx="576000" cy="576000"/>
          </a:xfrm>
          <a:prstGeom prst="ellipse">
            <a:avLst/>
          </a:prstGeom>
          <a:blipFill dpi="0" rotWithShape="1">
            <a:blip r:embed="rId2">
              <a:extLst>
                <a:ext uri="{BEBA8EAE-BF5A-486C-A8C5-ECC9F3942E4B}">
                  <a14:imgProps xmlns:a14="http://schemas.microsoft.com/office/drawing/2010/main">
                    <a14:imgLayer r:embed="rId3">
                      <a14:imgEffect>
                        <a14:saturation sat="0"/>
                      </a14:imgEffect>
                    </a14:imgLayer>
                  </a14:imgProps>
                </a:ext>
              </a:extLst>
            </a:blip>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1</a:t>
            </a:r>
          </a:p>
        </p:txBody>
      </p:sp>
    </p:spTree>
    <p:extLst>
      <p:ext uri="{BB962C8B-B14F-4D97-AF65-F5344CB8AC3E}">
        <p14:creationId xmlns:p14="http://schemas.microsoft.com/office/powerpoint/2010/main" val="23848078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124784"/>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anose="00000500000000000000" pitchFamily="50" charset="0"/>
              </a:rPr>
              <a:t>¿Cuáles son los resultados del Programa y cómo los mide?</a:t>
            </a:r>
          </a:p>
        </p:txBody>
      </p:sp>
      <p:sp>
        <p:nvSpPr>
          <p:cNvPr id="8" name="7 Marcador de número de diapositiva"/>
          <p:cNvSpPr>
            <a:spLocks noGrp="1"/>
          </p:cNvSpPr>
          <p:nvPr>
            <p:ph type="sldNum" sz="quarter" idx="4"/>
          </p:nvPr>
        </p:nvSpPr>
        <p:spPr>
          <a:xfrm>
            <a:off x="8316416" y="6669384"/>
            <a:ext cx="828000" cy="216000"/>
          </a:xfrm>
        </p:spPr>
        <p:txBody>
          <a:bodyPr/>
          <a:lstStyle/>
          <a:p>
            <a:fld id="{34762513-7D76-44F4-A4EB-02F5BA9AE113}" type="slidenum">
              <a:rPr lang="es-MX" smtClean="0"/>
              <a:t>2</a:t>
            </a:fld>
            <a:endParaRPr lang="es-MX" dirty="0"/>
          </a:p>
        </p:txBody>
      </p:sp>
      <p:sp>
        <p:nvSpPr>
          <p:cNvPr id="10" name="9 Cheurón"/>
          <p:cNvSpPr/>
          <p:nvPr/>
        </p:nvSpPr>
        <p:spPr>
          <a:xfrm rot="5400000">
            <a:off x="-2314655" y="3837888"/>
            <a:ext cx="5266992" cy="396000"/>
          </a:xfrm>
          <a:prstGeom prst="chevron">
            <a:avLst/>
          </a:prstGeom>
          <a:blipFill>
            <a:blip r:embed="rId3">
              <a:extLst>
                <a:ext uri="{BEBA8EAE-BF5A-486C-A8C5-ECC9F3942E4B}">
                  <a14:imgProps xmlns:a14="http://schemas.microsoft.com/office/drawing/2010/main">
                    <a14:imgLayer r:embed="rId4">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Resultados</a:t>
            </a:r>
            <a:endParaRPr lang="es-MX" sz="1200" dirty="0">
              <a:solidFill>
                <a:schemeClr val="bg1"/>
              </a:solidFill>
              <a:latin typeface="Mestiza" panose="00000500000000000000" pitchFamily="50" charset="0"/>
            </a:endParaRPr>
          </a:p>
        </p:txBody>
      </p:sp>
      <p:sp>
        <p:nvSpPr>
          <p:cNvPr id="13" name="12 Elipse"/>
          <p:cNvSpPr/>
          <p:nvPr/>
        </p:nvSpPr>
        <p:spPr>
          <a:xfrm>
            <a:off x="35496" y="1052800"/>
            <a:ext cx="576000" cy="576000"/>
          </a:xfrm>
          <a:prstGeom prst="ellipse">
            <a:avLst/>
          </a:prstGeom>
          <a:blipFill>
            <a:blip r:embed="rId3">
              <a:extLst>
                <a:ext uri="{BEBA8EAE-BF5A-486C-A8C5-ECC9F3942E4B}">
                  <a14:imgProps xmlns:a14="http://schemas.microsoft.com/office/drawing/2010/main">
                    <a14:imgLayer r:embed="rId4">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2</a:t>
            </a:r>
          </a:p>
        </p:txBody>
      </p:sp>
      <p:graphicFrame>
        <p:nvGraphicFramePr>
          <p:cNvPr id="15" name="3 Tabla">
            <a:extLst>
              <a:ext uri="{FF2B5EF4-FFF2-40B4-BE49-F238E27FC236}">
                <a16:creationId xmlns:a16="http://schemas.microsoft.com/office/drawing/2014/main" id="{B1CDD5E6-C445-43B6-949D-FCAE268E0F49}"/>
              </a:ext>
            </a:extLst>
          </p:cNvPr>
          <p:cNvGraphicFramePr>
            <a:graphicFrameLocks noGrp="1"/>
          </p:cNvGraphicFramePr>
          <p:nvPr>
            <p:extLst>
              <p:ext uri="{D42A27DB-BD31-4B8C-83A1-F6EECF244321}">
                <p14:modId xmlns:p14="http://schemas.microsoft.com/office/powerpoint/2010/main" val="4092916127"/>
              </p:ext>
            </p:extLst>
          </p:nvPr>
        </p:nvGraphicFramePr>
        <p:xfrm>
          <a:off x="696841" y="1497654"/>
          <a:ext cx="8227426" cy="3308795"/>
        </p:xfrm>
        <a:graphic>
          <a:graphicData uri="http://schemas.openxmlformats.org/drawingml/2006/table">
            <a:tbl>
              <a:tblPr firstRow="1" bandRow="1">
                <a:effectLst/>
                <a:tableStyleId>{5C22544A-7EE6-4342-B048-85BDC9FD1C3A}</a:tableStyleId>
              </a:tblPr>
              <a:tblGrid>
                <a:gridCol w="8227426">
                  <a:extLst>
                    <a:ext uri="{9D8B030D-6E8A-4147-A177-3AD203B41FA5}">
                      <a16:colId xmlns:a16="http://schemas.microsoft.com/office/drawing/2014/main" val="20000"/>
                    </a:ext>
                  </a:extLst>
                </a:gridCol>
              </a:tblGrid>
              <a:tr h="2876146">
                <a:tc>
                  <a:txBody>
                    <a:bodyPr/>
                    <a:lstStyle/>
                    <a:p>
                      <a:pPr marL="0" indent="0" algn="just">
                        <a:lnSpc>
                          <a:spcPct val="130000"/>
                        </a:lnSpc>
                        <a:buFont typeface="+mj-lt"/>
                        <a:buNone/>
                      </a:pPr>
                      <a:r>
                        <a:rPr lang="es-MX" sz="1050" b="0" dirty="0" smtClean="0">
                          <a:solidFill>
                            <a:srgbClr val="3D2E32"/>
                          </a:solidFill>
                          <a:latin typeface="Mestiza" panose="00000500000000000000" pitchFamily="50" charset="0"/>
                        </a:rPr>
                        <a:t>A continuación se presentan los resultados de los siguientes indicadores para el Estado de Sinaloa en referencia al ejercicio fiscal 2022:</a:t>
                      </a:r>
                    </a:p>
                    <a:p>
                      <a:pPr marL="171450" indent="-171450" algn="just">
                        <a:lnSpc>
                          <a:spcPct val="130000"/>
                        </a:lnSpc>
                        <a:buFont typeface="Arial" panose="020B0604020202020204" pitchFamily="34" charset="0"/>
                        <a:buChar char="•"/>
                      </a:pPr>
                      <a:r>
                        <a:rPr lang="es-MX" sz="1050" b="0" baseline="0" dirty="0" smtClean="0">
                          <a:solidFill>
                            <a:srgbClr val="3D2E32"/>
                          </a:solidFill>
                          <a:latin typeface="Mestiza" panose="00000500000000000000" pitchFamily="50" charset="0"/>
                        </a:rPr>
                        <a:t>Porcentaje de integrantes del estado de fuerza estatal y municipal que fueron evaluados con recursos FASP en Control de Confianza, aprobados, se obtuvo un </a:t>
                      </a:r>
                      <a:r>
                        <a:rPr lang="es-MX" sz="1050" b="1" baseline="0" dirty="0" smtClean="0">
                          <a:solidFill>
                            <a:srgbClr val="3D2E32"/>
                          </a:solidFill>
                          <a:latin typeface="Mestiza" panose="00000500000000000000" pitchFamily="50" charset="0"/>
                        </a:rPr>
                        <a:t>63.95% </a:t>
                      </a:r>
                      <a:r>
                        <a:rPr lang="es-MX" sz="1050" b="0" baseline="0" dirty="0" smtClean="0">
                          <a:solidFill>
                            <a:srgbClr val="3D2E32"/>
                          </a:solidFill>
                          <a:latin typeface="Mestiza" panose="00000500000000000000" pitchFamily="50" charset="0"/>
                        </a:rPr>
                        <a:t>respecto a la meta planteada; lo que representa a </a:t>
                      </a:r>
                      <a:r>
                        <a:rPr lang="es-MX" sz="1050" b="1" baseline="0" dirty="0" smtClean="0">
                          <a:solidFill>
                            <a:srgbClr val="3D2E32"/>
                          </a:solidFill>
                          <a:latin typeface="Mestiza" panose="00000500000000000000" pitchFamily="50" charset="0"/>
                        </a:rPr>
                        <a:t>1,999</a:t>
                      </a:r>
                      <a:r>
                        <a:rPr lang="es-MX" sz="1050" b="0" baseline="0" dirty="0" smtClean="0">
                          <a:solidFill>
                            <a:srgbClr val="3D2E32"/>
                          </a:solidFill>
                          <a:latin typeface="Mestiza" panose="00000500000000000000" pitchFamily="50" charset="0"/>
                        </a:rPr>
                        <a:t> integrantes.</a:t>
                      </a:r>
                    </a:p>
                    <a:p>
                      <a:pPr marL="171450" indent="-171450" algn="just">
                        <a:lnSpc>
                          <a:spcPct val="130000"/>
                        </a:lnSpc>
                        <a:buFont typeface="Arial" panose="020B0604020202020204" pitchFamily="34" charset="0"/>
                        <a:buChar char="•"/>
                      </a:pPr>
                      <a:endParaRPr lang="es-MX" sz="100" b="0" dirty="0" smtClean="0">
                        <a:solidFill>
                          <a:srgbClr val="3D2E32"/>
                        </a:solidFill>
                        <a:latin typeface="Mestiza" panose="00000500000000000000" pitchFamily="50" charset="0"/>
                      </a:endParaRPr>
                    </a:p>
                    <a:p>
                      <a:pPr marL="171450" indent="-171450" algn="just">
                        <a:lnSpc>
                          <a:spcPct val="130000"/>
                        </a:lnSpc>
                        <a:buFont typeface="Arial" panose="020B0604020202020204" pitchFamily="34" charset="0"/>
                        <a:buChar char="•"/>
                      </a:pPr>
                      <a:r>
                        <a:rPr lang="es-MX" sz="1050" b="0" dirty="0" smtClean="0">
                          <a:solidFill>
                            <a:srgbClr val="3D2E32"/>
                          </a:solidFill>
                          <a:latin typeface="Mestiza" panose="00000500000000000000" pitchFamily="50" charset="0"/>
                        </a:rPr>
                        <a:t>Porcentaje de integrantes del estado de fuerza estatal y municipal con evaluaciones de Competencias Básicas realizadas con recursos FASP, aprobados, se</a:t>
                      </a:r>
                      <a:r>
                        <a:rPr lang="es-MX" sz="1050" b="0" baseline="0" dirty="0" smtClean="0">
                          <a:solidFill>
                            <a:srgbClr val="3D2E32"/>
                          </a:solidFill>
                          <a:latin typeface="Mestiza" panose="00000500000000000000" pitchFamily="50" charset="0"/>
                        </a:rPr>
                        <a:t> obtuvo un </a:t>
                      </a:r>
                      <a:r>
                        <a:rPr lang="es-MX" sz="1050" b="1" baseline="0" dirty="0" smtClean="0">
                          <a:solidFill>
                            <a:srgbClr val="3D2E32"/>
                          </a:solidFill>
                          <a:latin typeface="Mestiza" panose="00000500000000000000" pitchFamily="50" charset="0"/>
                        </a:rPr>
                        <a:t>100%</a:t>
                      </a:r>
                      <a:r>
                        <a:rPr lang="es-MX" sz="1050" b="0" baseline="0" dirty="0" smtClean="0">
                          <a:solidFill>
                            <a:srgbClr val="3D2E32"/>
                          </a:solidFill>
                          <a:latin typeface="Mestiza" panose="00000500000000000000" pitchFamily="50" charset="0"/>
                        </a:rPr>
                        <a:t> alcanzado su meta planteada; lo que representa a </a:t>
                      </a:r>
                      <a:r>
                        <a:rPr lang="es-MX" sz="1050" b="1" baseline="0" dirty="0" smtClean="0">
                          <a:solidFill>
                            <a:srgbClr val="3D2E32"/>
                          </a:solidFill>
                          <a:latin typeface="Mestiza" panose="00000500000000000000" pitchFamily="50" charset="0"/>
                        </a:rPr>
                        <a:t>745</a:t>
                      </a:r>
                      <a:r>
                        <a:rPr lang="es-MX" sz="1050" b="0" baseline="0" dirty="0" smtClean="0">
                          <a:solidFill>
                            <a:srgbClr val="3D2E32"/>
                          </a:solidFill>
                          <a:latin typeface="Mestiza" panose="00000500000000000000" pitchFamily="50" charset="0"/>
                        </a:rPr>
                        <a:t> integrantes.</a:t>
                      </a:r>
                    </a:p>
                    <a:p>
                      <a:pPr marL="171450" indent="-171450" algn="just">
                        <a:lnSpc>
                          <a:spcPct val="130000"/>
                        </a:lnSpc>
                        <a:buFont typeface="Arial" panose="020B0604020202020204" pitchFamily="34" charset="0"/>
                        <a:buChar char="•"/>
                      </a:pPr>
                      <a:endParaRPr lang="es-MX" sz="100" b="0" baseline="0" dirty="0" smtClean="0">
                        <a:solidFill>
                          <a:srgbClr val="3D2E32"/>
                        </a:solidFill>
                        <a:latin typeface="Mestiza" panose="00000500000000000000" pitchFamily="50" charset="0"/>
                      </a:endParaRPr>
                    </a:p>
                    <a:p>
                      <a:pPr marL="171450" indent="-171450" algn="just">
                        <a:lnSpc>
                          <a:spcPct val="130000"/>
                        </a:lnSpc>
                        <a:buFont typeface="Arial" panose="020B0604020202020204" pitchFamily="34" charset="0"/>
                        <a:buChar char="•"/>
                      </a:pPr>
                      <a:r>
                        <a:rPr lang="es-MX" sz="1050" b="0" baseline="0" dirty="0" smtClean="0">
                          <a:solidFill>
                            <a:srgbClr val="3D2E32"/>
                          </a:solidFill>
                          <a:latin typeface="Mestiza" panose="00000500000000000000" pitchFamily="50" charset="0"/>
                        </a:rPr>
                        <a:t>Porcentaje de integrantes del estado de fuerza estatal y municipal con evaluaciones de Formación Inicial realizadas con recursos FASP, aprobados, se obtuvo un </a:t>
                      </a:r>
                      <a:r>
                        <a:rPr lang="es-MX" sz="1050" b="1" baseline="0" dirty="0" smtClean="0">
                          <a:solidFill>
                            <a:srgbClr val="3D2E32"/>
                          </a:solidFill>
                          <a:latin typeface="Mestiza" panose="00000500000000000000" pitchFamily="50" charset="0"/>
                        </a:rPr>
                        <a:t>79.7%</a:t>
                      </a:r>
                      <a:r>
                        <a:rPr lang="es-MX" sz="1050" b="0" baseline="0" dirty="0" smtClean="0">
                          <a:solidFill>
                            <a:srgbClr val="3D2E32"/>
                          </a:solidFill>
                          <a:latin typeface="Mestiza" panose="00000500000000000000" pitchFamily="50" charset="0"/>
                        </a:rPr>
                        <a:t> respecto a la meta planteada; lo que representa a </a:t>
                      </a:r>
                      <a:r>
                        <a:rPr lang="es-MX" sz="1050" b="1" baseline="0" dirty="0" smtClean="0">
                          <a:solidFill>
                            <a:srgbClr val="3D2E32"/>
                          </a:solidFill>
                          <a:latin typeface="Mestiza" panose="00000500000000000000" pitchFamily="50" charset="0"/>
                        </a:rPr>
                        <a:t>393</a:t>
                      </a:r>
                      <a:r>
                        <a:rPr lang="es-MX" sz="1050" b="0" baseline="0" dirty="0" smtClean="0">
                          <a:solidFill>
                            <a:srgbClr val="3D2E32"/>
                          </a:solidFill>
                          <a:latin typeface="Mestiza" panose="00000500000000000000" pitchFamily="50" charset="0"/>
                        </a:rPr>
                        <a:t> integrantes.</a:t>
                      </a:r>
                    </a:p>
                    <a:p>
                      <a:pPr marL="171450" indent="-171450" algn="just">
                        <a:lnSpc>
                          <a:spcPct val="130000"/>
                        </a:lnSpc>
                        <a:buFont typeface="Arial" panose="020B0604020202020204" pitchFamily="34" charset="0"/>
                        <a:buChar char="•"/>
                      </a:pPr>
                      <a:endParaRPr lang="es-MX" sz="100" b="0" baseline="0" dirty="0" smtClean="0">
                        <a:solidFill>
                          <a:srgbClr val="3D2E32"/>
                        </a:solidFill>
                        <a:latin typeface="Mestiza" panose="00000500000000000000" pitchFamily="50" charset="0"/>
                      </a:endParaRPr>
                    </a:p>
                    <a:p>
                      <a:pPr marL="171450" indent="-171450" algn="just">
                        <a:lnSpc>
                          <a:spcPct val="130000"/>
                        </a:lnSpc>
                        <a:buFont typeface="Arial" panose="020B0604020202020204" pitchFamily="34" charset="0"/>
                        <a:buChar char="•"/>
                      </a:pPr>
                      <a:r>
                        <a:rPr lang="es-MX" sz="1050" b="0" baseline="0" dirty="0" smtClean="0">
                          <a:solidFill>
                            <a:srgbClr val="3D2E32"/>
                          </a:solidFill>
                          <a:latin typeface="Mestiza" panose="00000500000000000000" pitchFamily="50" charset="0"/>
                        </a:rPr>
                        <a:t>Porcentaje de integrantes del estado de fuerza estatal y municipal equipados con uniforme, vestuario y equipo de protección, con recurso federal FASP, se obtuvo un </a:t>
                      </a:r>
                      <a:r>
                        <a:rPr lang="es-MX" sz="1050" b="1" baseline="0" dirty="0" smtClean="0">
                          <a:solidFill>
                            <a:srgbClr val="3D2E32"/>
                          </a:solidFill>
                          <a:latin typeface="Mestiza" panose="00000500000000000000" pitchFamily="50" charset="0"/>
                        </a:rPr>
                        <a:t>100%</a:t>
                      </a:r>
                      <a:r>
                        <a:rPr lang="es-MX" sz="1050" b="0" baseline="0" dirty="0" smtClean="0">
                          <a:solidFill>
                            <a:srgbClr val="3D2E32"/>
                          </a:solidFill>
                          <a:latin typeface="Mestiza" panose="00000500000000000000" pitchFamily="50" charset="0"/>
                        </a:rPr>
                        <a:t> alcanzado su meta planteada; lo que representa a </a:t>
                      </a:r>
                      <a:r>
                        <a:rPr lang="es-MX" sz="1050" b="1" baseline="0" dirty="0" smtClean="0">
                          <a:solidFill>
                            <a:srgbClr val="3D2E32"/>
                          </a:solidFill>
                          <a:latin typeface="Mestiza" panose="00000500000000000000" pitchFamily="50" charset="0"/>
                        </a:rPr>
                        <a:t>1,500</a:t>
                      </a:r>
                      <a:r>
                        <a:rPr lang="es-MX" sz="1050" b="0" baseline="0" dirty="0" smtClean="0">
                          <a:solidFill>
                            <a:srgbClr val="3D2E32"/>
                          </a:solidFill>
                          <a:latin typeface="Mestiza" panose="00000500000000000000" pitchFamily="50" charset="0"/>
                        </a:rPr>
                        <a:t> integrantes.</a:t>
                      </a:r>
                    </a:p>
                    <a:p>
                      <a:pPr marL="171450" indent="-171450" algn="just">
                        <a:lnSpc>
                          <a:spcPct val="130000"/>
                        </a:lnSpc>
                        <a:buFont typeface="Arial" panose="020B0604020202020204" pitchFamily="34" charset="0"/>
                        <a:buChar char="•"/>
                      </a:pPr>
                      <a:endParaRPr lang="es-MX" sz="100" b="0" baseline="0" dirty="0" smtClean="0">
                        <a:solidFill>
                          <a:srgbClr val="3D2E32"/>
                        </a:solidFill>
                        <a:latin typeface="Mestiza" panose="00000500000000000000" pitchFamily="50" charset="0"/>
                      </a:endParaRPr>
                    </a:p>
                    <a:p>
                      <a:pPr marL="171450" indent="-171450" algn="just">
                        <a:lnSpc>
                          <a:spcPct val="130000"/>
                        </a:lnSpc>
                        <a:buFont typeface="Arial" panose="020B0604020202020204" pitchFamily="34" charset="0"/>
                        <a:buChar char="•"/>
                      </a:pPr>
                      <a:r>
                        <a:rPr lang="es-MX" sz="1050" b="0" baseline="0" dirty="0" smtClean="0">
                          <a:solidFill>
                            <a:srgbClr val="3D2E32"/>
                          </a:solidFill>
                          <a:latin typeface="Mestiza" panose="00000500000000000000" pitchFamily="50" charset="0"/>
                        </a:rPr>
                        <a:t>Porcentaje de aspirantes e integrantes del estado de fuerza estatal y municipal evaluados en Control de Confianza, con recursos FASP, se obtuvo un </a:t>
                      </a:r>
                      <a:r>
                        <a:rPr lang="es-MX" sz="1050" b="1" baseline="0" dirty="0" smtClean="0">
                          <a:solidFill>
                            <a:srgbClr val="3D2E32"/>
                          </a:solidFill>
                          <a:latin typeface="Mestiza" panose="00000500000000000000" pitchFamily="50" charset="0"/>
                        </a:rPr>
                        <a:t>100%</a:t>
                      </a:r>
                      <a:r>
                        <a:rPr lang="es-MX" sz="1050" b="0" baseline="0" dirty="0" smtClean="0">
                          <a:solidFill>
                            <a:srgbClr val="3D2E32"/>
                          </a:solidFill>
                          <a:latin typeface="Mestiza" panose="00000500000000000000" pitchFamily="50" charset="0"/>
                        </a:rPr>
                        <a:t> alcanzado su meta planteada; lo que representa a </a:t>
                      </a:r>
                      <a:r>
                        <a:rPr lang="es-MX" sz="1050" b="1" baseline="0" dirty="0" smtClean="0">
                          <a:solidFill>
                            <a:srgbClr val="3D2E32"/>
                          </a:solidFill>
                          <a:latin typeface="Mestiza" panose="00000500000000000000" pitchFamily="50" charset="0"/>
                        </a:rPr>
                        <a:t>3,318</a:t>
                      </a:r>
                      <a:r>
                        <a:rPr lang="es-MX" sz="1050" b="0" baseline="0" dirty="0" smtClean="0">
                          <a:solidFill>
                            <a:srgbClr val="3D2E32"/>
                          </a:solidFill>
                          <a:latin typeface="Mestiza" panose="00000500000000000000" pitchFamily="50" charset="0"/>
                        </a:rPr>
                        <a:t> integrantes.</a:t>
                      </a:r>
                    </a:p>
                    <a:p>
                      <a:pPr marL="171450" indent="-171450" algn="just">
                        <a:lnSpc>
                          <a:spcPct val="130000"/>
                        </a:lnSpc>
                        <a:buFont typeface="Arial" panose="020B0604020202020204" pitchFamily="34" charset="0"/>
                        <a:buChar char="•"/>
                      </a:pPr>
                      <a:endParaRPr lang="es-MX" sz="100" b="0" baseline="0" dirty="0" smtClean="0">
                        <a:solidFill>
                          <a:srgbClr val="3D2E32"/>
                        </a:solidFill>
                        <a:latin typeface="Mestiza" panose="00000500000000000000" pitchFamily="50" charset="0"/>
                      </a:endParaRPr>
                    </a:p>
                    <a:p>
                      <a:pPr marL="171450" indent="-171450" algn="just">
                        <a:lnSpc>
                          <a:spcPct val="130000"/>
                        </a:lnSpc>
                        <a:buFont typeface="Arial" panose="020B0604020202020204" pitchFamily="34" charset="0"/>
                        <a:buChar char="•"/>
                      </a:pPr>
                      <a:r>
                        <a:rPr lang="es-MX" sz="1050" b="0" baseline="0" dirty="0" smtClean="0">
                          <a:solidFill>
                            <a:srgbClr val="3D2E32"/>
                          </a:solidFill>
                          <a:latin typeface="Mestiza" panose="00000500000000000000" pitchFamily="50" charset="0"/>
                        </a:rPr>
                        <a:t>Porcentaje de aspirantes e integrantes del estado de fuerza estatal y municipal evaluados en Formación Inicial con recursos FASP, se obtuvo un </a:t>
                      </a:r>
                      <a:r>
                        <a:rPr lang="es-MX" sz="1050" b="1" baseline="0" dirty="0" smtClean="0">
                          <a:solidFill>
                            <a:srgbClr val="3D2E32"/>
                          </a:solidFill>
                          <a:latin typeface="Mestiza" panose="00000500000000000000" pitchFamily="50" charset="0"/>
                        </a:rPr>
                        <a:t>79.7%</a:t>
                      </a:r>
                      <a:r>
                        <a:rPr lang="es-MX" sz="1050" b="0" baseline="0" dirty="0" smtClean="0">
                          <a:solidFill>
                            <a:srgbClr val="3D2E32"/>
                          </a:solidFill>
                          <a:latin typeface="Mestiza" panose="00000500000000000000" pitchFamily="50" charset="0"/>
                        </a:rPr>
                        <a:t>  respecto a la meta planteada; lo que representa a </a:t>
                      </a:r>
                      <a:r>
                        <a:rPr lang="es-MX" sz="1050" b="1" baseline="0" dirty="0" smtClean="0">
                          <a:solidFill>
                            <a:srgbClr val="3D2E32"/>
                          </a:solidFill>
                          <a:latin typeface="Mestiza" panose="00000500000000000000" pitchFamily="50" charset="0"/>
                        </a:rPr>
                        <a:t>393</a:t>
                      </a:r>
                      <a:r>
                        <a:rPr lang="es-MX" sz="1050" b="0" baseline="0" dirty="0" smtClean="0">
                          <a:solidFill>
                            <a:srgbClr val="3D2E32"/>
                          </a:solidFill>
                          <a:latin typeface="Mestiza" panose="00000500000000000000" pitchFamily="50" charset="0"/>
                        </a:rPr>
                        <a:t> integrantes.</a:t>
                      </a:r>
                    </a:p>
                    <a:p>
                      <a:pPr marL="171450" indent="-171450" algn="just">
                        <a:lnSpc>
                          <a:spcPct val="130000"/>
                        </a:lnSpc>
                        <a:buFont typeface="Arial" panose="020B0604020202020204" pitchFamily="34" charset="0"/>
                        <a:buChar char="•"/>
                      </a:pPr>
                      <a:endParaRPr lang="es-MX" sz="100" b="0" baseline="0" dirty="0" smtClean="0">
                        <a:solidFill>
                          <a:srgbClr val="3D2E32"/>
                        </a:solidFill>
                        <a:latin typeface="Mestiza" panose="00000500000000000000" pitchFamily="50" charset="0"/>
                      </a:endParaRPr>
                    </a:p>
                    <a:p>
                      <a:pPr marL="171450" indent="-171450" algn="just">
                        <a:lnSpc>
                          <a:spcPct val="130000"/>
                        </a:lnSpc>
                        <a:buFont typeface="Arial" panose="020B0604020202020204" pitchFamily="34" charset="0"/>
                        <a:buChar char="•"/>
                      </a:pPr>
                      <a:r>
                        <a:rPr lang="es-MX" sz="1050" b="0" baseline="0" dirty="0" smtClean="0">
                          <a:solidFill>
                            <a:srgbClr val="3D2E32"/>
                          </a:solidFill>
                          <a:latin typeface="Mestiza" panose="00000500000000000000" pitchFamily="50" charset="0"/>
                        </a:rPr>
                        <a:t>Porcentaje de recursos concertados para la adquisición de equipamiento (uniforme, vestuario o equipo de protección) para la operación policial que se utilizaron para ese fin, se obtuvo un </a:t>
                      </a:r>
                      <a:r>
                        <a:rPr lang="es-MX" sz="1050" b="1" baseline="0" dirty="0" smtClean="0">
                          <a:solidFill>
                            <a:srgbClr val="3D2E32"/>
                          </a:solidFill>
                          <a:latin typeface="Mestiza" panose="00000500000000000000" pitchFamily="50" charset="0"/>
                        </a:rPr>
                        <a:t>83.6%</a:t>
                      </a:r>
                      <a:r>
                        <a:rPr lang="es-MX" sz="1050" b="0" baseline="0" dirty="0" smtClean="0">
                          <a:solidFill>
                            <a:srgbClr val="3D2E32"/>
                          </a:solidFill>
                          <a:latin typeface="Mestiza" panose="00000500000000000000" pitchFamily="50" charset="0"/>
                        </a:rPr>
                        <a:t> respecto a la meta planteada; lo que presenta $28´798,519.00.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pic>
        <p:nvPicPr>
          <p:cNvPr id="2" name="Imagen 1"/>
          <p:cNvPicPr>
            <a:picLocks noChangeAspect="1"/>
          </p:cNvPicPr>
          <p:nvPr/>
        </p:nvPicPr>
        <p:blipFill>
          <a:blip r:embed="rId5"/>
          <a:stretch>
            <a:fillRect/>
          </a:stretch>
        </p:blipFill>
        <p:spPr>
          <a:xfrm>
            <a:off x="1187624" y="4841226"/>
            <a:ext cx="6980525" cy="1847248"/>
          </a:xfrm>
          <a:prstGeom prst="rect">
            <a:avLst/>
          </a:prstGeom>
        </p:spPr>
      </p:pic>
    </p:spTree>
    <p:extLst>
      <p:ext uri="{BB962C8B-B14F-4D97-AF65-F5344CB8AC3E}">
        <p14:creationId xmlns:p14="http://schemas.microsoft.com/office/powerpoint/2010/main" val="109928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número de diapositiva"/>
          <p:cNvSpPr>
            <a:spLocks noGrp="1"/>
          </p:cNvSpPr>
          <p:nvPr>
            <p:ph type="sldNum" sz="quarter" idx="4"/>
          </p:nvPr>
        </p:nvSpPr>
        <p:spPr>
          <a:xfrm>
            <a:off x="8316416" y="6669384"/>
            <a:ext cx="828000" cy="216000"/>
          </a:xfrm>
        </p:spPr>
        <p:txBody>
          <a:bodyPr/>
          <a:lstStyle/>
          <a:p>
            <a:fld id="{34762513-7D76-44F4-A4EB-02F5BA9AE113}" type="slidenum">
              <a:rPr lang="es-MX" smtClean="0"/>
              <a:t>3</a:t>
            </a:fld>
            <a:endParaRPr lang="es-MX" dirty="0"/>
          </a:p>
        </p:txBody>
      </p:sp>
      <p:sp>
        <p:nvSpPr>
          <p:cNvPr id="14" name="13 Pentágono"/>
          <p:cNvSpPr/>
          <p:nvPr/>
        </p:nvSpPr>
        <p:spPr>
          <a:xfrm rot="5400000">
            <a:off x="-2340812" y="3807076"/>
            <a:ext cx="5328616" cy="396000"/>
          </a:xfrm>
          <a:prstGeom prst="homePlat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052800"/>
            <a:ext cx="576000" cy="576000"/>
          </a:xfrm>
          <a:prstGeom prst="ellips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Cobertura</a:t>
            </a:r>
          </a:p>
        </p:txBody>
      </p:sp>
      <p:graphicFrame>
        <p:nvGraphicFramePr>
          <p:cNvPr id="17" name="Tabla 4">
            <a:extLst>
              <a:ext uri="{FF2B5EF4-FFF2-40B4-BE49-F238E27FC236}">
                <a16:creationId xmlns:a16="http://schemas.microsoft.com/office/drawing/2014/main" id="{CA12A7B5-98E5-4FA0-8C82-095680E0D4C4}"/>
              </a:ext>
            </a:extLst>
          </p:cNvPr>
          <p:cNvGraphicFramePr>
            <a:graphicFrameLocks noGrp="1"/>
          </p:cNvGraphicFramePr>
          <p:nvPr>
            <p:extLst>
              <p:ext uri="{D42A27DB-BD31-4B8C-83A1-F6EECF244321}">
                <p14:modId xmlns:p14="http://schemas.microsoft.com/office/powerpoint/2010/main" val="3898176000"/>
              </p:ext>
            </p:extLst>
          </p:nvPr>
        </p:nvGraphicFramePr>
        <p:xfrm>
          <a:off x="701496" y="1280160"/>
          <a:ext cx="5238656" cy="5577840"/>
        </p:xfrm>
        <a:graphic>
          <a:graphicData uri="http://schemas.openxmlformats.org/drawingml/2006/table">
            <a:tbl>
              <a:tblPr firstRow="1" bandRow="1">
                <a:tableStyleId>{5940675A-B579-460E-94D1-54222C63F5DA}</a:tableStyleId>
              </a:tblPr>
              <a:tblGrid>
                <a:gridCol w="5238656">
                  <a:extLst>
                    <a:ext uri="{9D8B030D-6E8A-4147-A177-3AD203B41FA5}">
                      <a16:colId xmlns:a16="http://schemas.microsoft.com/office/drawing/2014/main" val="2210233355"/>
                    </a:ext>
                  </a:extLst>
                </a:gridCol>
              </a:tblGrid>
              <a:tr h="5389224">
                <a:tc>
                  <a:txBody>
                    <a:bodyPr/>
                    <a:lstStyle/>
                    <a:p>
                      <a:pPr marL="0" marR="0" indent="0" algn="just" defTabSz="914400" rtl="0" eaLnBrk="1" fontAlgn="auto" latinLnBrk="0" hangingPunct="1">
                        <a:lnSpc>
                          <a:spcPct val="120000"/>
                        </a:lnSpc>
                        <a:spcBef>
                          <a:spcPts val="0"/>
                        </a:spcBef>
                        <a:spcAft>
                          <a:spcPts val="0"/>
                        </a:spcAft>
                        <a:buClrTx/>
                        <a:buSzTx/>
                        <a:buFontTx/>
                        <a:buNone/>
                        <a:tabLst/>
                        <a:defRPr/>
                      </a:pPr>
                      <a:r>
                        <a:rPr lang="es-MX" sz="1000" b="0" baseline="0" dirty="0">
                          <a:solidFill>
                            <a:srgbClr val="3D2E32"/>
                          </a:solidFill>
                          <a:latin typeface="Mestiza" panose="00000500000000000000" pitchFamily="50" charset="0"/>
                        </a:rPr>
                        <a:t>Durante el ejercicio fiscal </a:t>
                      </a:r>
                      <a:r>
                        <a:rPr lang="es-MX" sz="1000" b="0" baseline="0" dirty="0" smtClean="0">
                          <a:solidFill>
                            <a:srgbClr val="3D2E32"/>
                          </a:solidFill>
                          <a:latin typeface="Mestiza" panose="00000500000000000000" pitchFamily="50" charset="0"/>
                        </a:rPr>
                        <a:t>2022 </a:t>
                      </a:r>
                      <a:r>
                        <a:rPr lang="es-MX" sz="1000" b="0" baseline="0" dirty="0">
                          <a:solidFill>
                            <a:srgbClr val="3D2E32"/>
                          </a:solidFill>
                          <a:latin typeface="Mestiza" panose="00000500000000000000" pitchFamily="50" charset="0"/>
                        </a:rPr>
                        <a:t>se han implementado los siguientes programas y/o acciones de prevención social de la violencia</a:t>
                      </a:r>
                      <a:r>
                        <a:rPr lang="es-MX" sz="1000" b="0" baseline="0" dirty="0" smtClean="0">
                          <a:solidFill>
                            <a:srgbClr val="3D2E32"/>
                          </a:solidFill>
                          <a:latin typeface="Mestiza" panose="00000500000000000000" pitchFamily="50" charset="0"/>
                        </a:rPr>
                        <a:t>:</a:t>
                      </a:r>
                    </a:p>
                    <a:p>
                      <a:pPr marL="0" marR="0" indent="0" algn="just" defTabSz="914400" rtl="0" eaLnBrk="1" fontAlgn="auto" latinLnBrk="0" hangingPunct="1">
                        <a:lnSpc>
                          <a:spcPct val="120000"/>
                        </a:lnSpc>
                        <a:spcBef>
                          <a:spcPts val="0"/>
                        </a:spcBef>
                        <a:spcAft>
                          <a:spcPts val="0"/>
                        </a:spcAft>
                        <a:buClrTx/>
                        <a:buSzTx/>
                        <a:buFontTx/>
                        <a:buNone/>
                        <a:tabLst/>
                        <a:defRPr/>
                      </a:pPr>
                      <a:endParaRPr lang="es-MX" sz="1000" b="0" baseline="0" dirty="0" smtClean="0">
                        <a:solidFill>
                          <a:srgbClr val="3D2E32"/>
                        </a:solidFill>
                        <a:latin typeface="Mestiza" panose="00000500000000000000" pitchFamily="50" charset="0"/>
                      </a:endParaRP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Prevención de la violencia de género</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Prevención de la violencia en niñas, niños y adolescentes</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Prevención de la violencia escolar</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Prevención de la violencia en jóvenes</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Prevención de la violencia comunitaria</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Atención a jóvenes en conflicto con la ley</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Prevención y atención a las adicciones</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Promoción de la participación ciudadana</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Acciones de difusión en materia de prevención social de la violencia</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Canje de armas e intercambio de juguete bélico</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baseline="0" dirty="0" smtClean="0">
                          <a:solidFill>
                            <a:srgbClr val="3D2E32"/>
                          </a:solidFill>
                          <a:latin typeface="Mestiza" panose="00000500000000000000" pitchFamily="50" charset="0"/>
                        </a:rPr>
                        <a:t>Fortalecimiento en materia de prevención social a municipios</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s-MX" sz="1000" b="0" kern="1200" baseline="0" dirty="0" smtClean="0">
                          <a:solidFill>
                            <a:srgbClr val="3D2E32"/>
                          </a:solidFill>
                          <a:latin typeface="Mestiza" panose="00000500000000000000" pitchFamily="50" charset="0"/>
                          <a:ea typeface="+mn-ea"/>
                          <a:cs typeface="+mn-cs"/>
                        </a:rPr>
                        <a:t>Fortalecimiento de los Centros y Áreas Estatales de Prevención Social</a:t>
                      </a:r>
                    </a:p>
                    <a:p>
                      <a:pPr marL="171450" marR="0" indent="-1714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endParaRPr lang="es-MX" sz="1000" b="0" kern="1200" baseline="0" dirty="0" smtClean="0">
                        <a:solidFill>
                          <a:srgbClr val="3D2E32"/>
                        </a:solidFill>
                        <a:latin typeface="Mestiza" panose="00000500000000000000" pitchFamily="50" charset="0"/>
                        <a:ea typeface="+mn-ea"/>
                        <a:cs typeface="+mn-cs"/>
                      </a:endParaRPr>
                    </a:p>
                    <a:p>
                      <a:pPr marL="0" marR="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s-ES" sz="1000" dirty="0" smtClean="0">
                          <a:latin typeface="Mestiza" panose="00000500000000000000" pitchFamily="50" charset="0"/>
                        </a:rPr>
                        <a:t>Durant</a:t>
                      </a:r>
                      <a:r>
                        <a:rPr lang="es-ES" sz="1000" baseline="0" dirty="0" smtClean="0">
                          <a:latin typeface="Mestiza" panose="00000500000000000000" pitchFamily="50" charset="0"/>
                        </a:rPr>
                        <a:t>e el ejercicio fiscal 2022 se benefició a una población de </a:t>
                      </a:r>
                      <a:r>
                        <a:rPr lang="es-ES" sz="1000" b="1" baseline="0" dirty="0" smtClean="0">
                          <a:latin typeface="Mestiza" panose="00000500000000000000" pitchFamily="50" charset="0"/>
                        </a:rPr>
                        <a:t>6,972</a:t>
                      </a:r>
                      <a:r>
                        <a:rPr lang="es-ES" sz="1000" baseline="0" dirty="0" smtClean="0">
                          <a:latin typeface="Mestiza" panose="00000500000000000000" pitchFamily="50" charset="0"/>
                        </a:rPr>
                        <a:t> personas, a su vez se beneficiaron a los siguientes grupos: </a:t>
                      </a:r>
                      <a:r>
                        <a:rPr lang="es-ES" sz="1000" b="1" baseline="0" dirty="0" smtClean="0">
                          <a:latin typeface="Mestiza" panose="00000500000000000000" pitchFamily="50" charset="0"/>
                        </a:rPr>
                        <a:t>2,872</a:t>
                      </a:r>
                      <a:r>
                        <a:rPr lang="es-ES" sz="1000" baseline="0" dirty="0" smtClean="0">
                          <a:latin typeface="Mestiza" panose="00000500000000000000" pitchFamily="50" charset="0"/>
                        </a:rPr>
                        <a:t> niñas, niños y adolescentes, a </a:t>
                      </a:r>
                      <a:r>
                        <a:rPr lang="es-ES" sz="1000" b="1" baseline="0" dirty="0" smtClean="0">
                          <a:latin typeface="Mestiza" panose="00000500000000000000" pitchFamily="50" charset="0"/>
                        </a:rPr>
                        <a:t>600</a:t>
                      </a:r>
                      <a:r>
                        <a:rPr lang="es-ES" sz="1000" baseline="0" dirty="0" smtClean="0">
                          <a:latin typeface="Mestiza" panose="00000500000000000000" pitchFamily="50" charset="0"/>
                        </a:rPr>
                        <a:t> mujeres y </a:t>
                      </a:r>
                      <a:r>
                        <a:rPr lang="es-ES" sz="1000" b="1" baseline="0" dirty="0" smtClean="0">
                          <a:latin typeface="Mestiza" panose="00000500000000000000" pitchFamily="50" charset="0"/>
                        </a:rPr>
                        <a:t>2,550</a:t>
                      </a:r>
                      <a:r>
                        <a:rPr lang="es-ES" sz="1000" baseline="0" dirty="0" smtClean="0">
                          <a:latin typeface="Mestiza" panose="00000500000000000000" pitchFamily="50" charset="0"/>
                        </a:rPr>
                        <a:t> usuarios en redes sociales.</a:t>
                      </a:r>
                      <a:endParaRPr lang="es-ES" sz="1000" dirty="0" smtClean="0">
                        <a:latin typeface="Mestiza" panose="00000500000000000000" pitchFamily="50" charset="0"/>
                      </a:endParaRPr>
                    </a:p>
                    <a:p>
                      <a:pPr marL="0" marR="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s-MX" sz="1000" b="0" kern="1200" baseline="0" dirty="0" smtClean="0">
                        <a:solidFill>
                          <a:srgbClr val="3D2E32"/>
                        </a:solidFill>
                        <a:latin typeface="Mestiza" panose="00000500000000000000" pitchFamily="50" charset="0"/>
                        <a:ea typeface="+mn-ea"/>
                        <a:cs typeface="+mn-cs"/>
                      </a:endParaRPr>
                    </a:p>
                    <a:p>
                      <a:pPr marL="0" marR="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s-ES" sz="1000" b="0" baseline="0" dirty="0" smtClean="0">
                          <a:solidFill>
                            <a:schemeClr val="tx1"/>
                          </a:solidFill>
                          <a:latin typeface="Mestiza" panose="00000500000000000000" pitchFamily="50" charset="0"/>
                        </a:rPr>
                        <a:t>En el ejercicio fiscal 2022, la Comisión Ejecutiva Estatal de Atención a Víctimas (CEEAV) atendió a 4,947 victimas.</a:t>
                      </a:r>
                    </a:p>
                    <a:p>
                      <a:pPr marL="0" marR="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s-MX" sz="1000" b="0" kern="1200" baseline="0" dirty="0" smtClean="0">
                        <a:solidFill>
                          <a:srgbClr val="3D2E32"/>
                        </a:solidFill>
                        <a:latin typeface="Mestiza" panose="00000500000000000000" pitchFamily="50" charset="0"/>
                        <a:ea typeface="+mn-ea"/>
                        <a:cs typeface="+mn-cs"/>
                      </a:endParaRPr>
                    </a:p>
                    <a:p>
                      <a:pPr marL="0" marR="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es-MX" sz="1000" b="0" kern="1200" baseline="0" dirty="0" smtClean="0">
                          <a:solidFill>
                            <a:srgbClr val="3D2E32"/>
                          </a:solidFill>
                          <a:latin typeface="Mestiza" panose="00000500000000000000" pitchFamily="50" charset="0"/>
                          <a:ea typeface="+mn-ea"/>
                          <a:cs typeface="+mn-cs"/>
                        </a:rPr>
                        <a:t>Asimismo, en referencia al sistema nacional de Información, las metas convenidas y cumplidas de capacitación fueron las siguientes: aumentar </a:t>
                      </a:r>
                      <a:r>
                        <a:rPr lang="es-MX" sz="1000" b="1" kern="1200" baseline="0" dirty="0" smtClean="0">
                          <a:solidFill>
                            <a:srgbClr val="3D2E32"/>
                          </a:solidFill>
                          <a:latin typeface="Mestiza" panose="00000500000000000000" pitchFamily="50" charset="0"/>
                          <a:ea typeface="+mn-ea"/>
                          <a:cs typeface="+mn-cs"/>
                        </a:rPr>
                        <a:t>11% </a:t>
                      </a:r>
                      <a:r>
                        <a:rPr lang="es-MX" sz="1000" b="0" kern="1200" baseline="0" dirty="0" smtClean="0">
                          <a:solidFill>
                            <a:srgbClr val="3D2E32"/>
                          </a:solidFill>
                          <a:latin typeface="Mestiza" panose="00000500000000000000" pitchFamily="50" charset="0"/>
                          <a:ea typeface="+mn-ea"/>
                          <a:cs typeface="+mn-cs"/>
                        </a:rPr>
                        <a:t>el porcentaje de evaluación respecto del Informe Policial Homologado (IPH), aumentar en </a:t>
                      </a:r>
                      <a:r>
                        <a:rPr lang="es-MX" sz="1000" b="1" kern="1200" baseline="0" dirty="0" smtClean="0">
                          <a:solidFill>
                            <a:srgbClr val="3D2E32"/>
                          </a:solidFill>
                          <a:latin typeface="Mestiza" panose="00000500000000000000" pitchFamily="50" charset="0"/>
                          <a:ea typeface="+mn-ea"/>
                          <a:cs typeface="+mn-cs"/>
                        </a:rPr>
                        <a:t>30%</a:t>
                      </a:r>
                      <a:r>
                        <a:rPr lang="es-MX" sz="1000" b="0" kern="1200" baseline="0" dirty="0" smtClean="0">
                          <a:solidFill>
                            <a:srgbClr val="3D2E32"/>
                          </a:solidFill>
                          <a:latin typeface="Mestiza" panose="00000500000000000000" pitchFamily="50" charset="0"/>
                          <a:ea typeface="+mn-ea"/>
                          <a:cs typeface="+mn-cs"/>
                        </a:rPr>
                        <a:t> la captura del Informe Policial Homologado (IPH), lograr el </a:t>
                      </a:r>
                      <a:r>
                        <a:rPr lang="es-MX" sz="1000" b="1" kern="1200" baseline="0" dirty="0" smtClean="0">
                          <a:solidFill>
                            <a:srgbClr val="3D2E32"/>
                          </a:solidFill>
                          <a:latin typeface="Mestiza" panose="00000500000000000000" pitchFamily="50" charset="0"/>
                          <a:ea typeface="+mn-ea"/>
                          <a:cs typeface="+mn-cs"/>
                        </a:rPr>
                        <a:t>100%</a:t>
                      </a:r>
                      <a:r>
                        <a:rPr lang="es-MX" sz="1000" b="0" kern="1200" baseline="0" dirty="0" smtClean="0">
                          <a:solidFill>
                            <a:srgbClr val="3D2E32"/>
                          </a:solidFill>
                          <a:latin typeface="Mestiza" panose="00000500000000000000" pitchFamily="50" charset="0"/>
                          <a:ea typeface="+mn-ea"/>
                          <a:cs typeface="+mn-cs"/>
                        </a:rPr>
                        <a:t> en los indicadores de información de incidencia delictiva, realizar las gestiones para que la Fiscalía General del Estado capture el Informe Policial Homologado (IPH).</a:t>
                      </a:r>
                    </a:p>
                    <a:p>
                      <a:pPr marL="0" marR="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endParaRPr lang="es-MX" sz="1000" b="0" kern="1200" baseline="0" dirty="0" smtClean="0">
                        <a:solidFill>
                          <a:srgbClr val="3D2E32"/>
                        </a:solidFill>
                        <a:latin typeface="Mestiza" panose="00000500000000000000" pitchFamily="50" charset="0"/>
                        <a:ea typeface="+mn-ea"/>
                        <a:cs typeface="+mn-cs"/>
                      </a:endParaRP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608153"/>
                  </a:ext>
                </a:extLst>
              </a:tr>
            </a:tbl>
          </a:graphicData>
        </a:graphic>
      </p:graphicFrame>
      <p:pic>
        <p:nvPicPr>
          <p:cNvPr id="6" name="Imagen 5"/>
          <p:cNvPicPr>
            <a:picLocks noChangeAspect="1"/>
          </p:cNvPicPr>
          <p:nvPr/>
        </p:nvPicPr>
        <p:blipFill rotWithShape="1">
          <a:blip r:embed="rId4"/>
          <a:srcRect l="9112" t="9017" r="5545" b="3825"/>
          <a:stretch/>
        </p:blipFill>
        <p:spPr>
          <a:xfrm>
            <a:off x="5148064" y="1700808"/>
            <a:ext cx="3600400" cy="2088232"/>
          </a:xfrm>
          <a:prstGeom prst="rect">
            <a:avLst/>
          </a:prstGeom>
          <a:ln>
            <a:noFill/>
          </a:ln>
        </p:spPr>
      </p:pic>
      <p:pic>
        <p:nvPicPr>
          <p:cNvPr id="7" name="Imagen 6"/>
          <p:cNvPicPr>
            <a:picLocks noChangeAspect="1"/>
          </p:cNvPicPr>
          <p:nvPr/>
        </p:nvPicPr>
        <p:blipFill rotWithShape="1">
          <a:blip r:embed="rId5"/>
          <a:srcRect b="4858"/>
          <a:stretch/>
        </p:blipFill>
        <p:spPr>
          <a:xfrm>
            <a:off x="5940152" y="4068606"/>
            <a:ext cx="3036071" cy="2523141"/>
          </a:xfrm>
          <a:prstGeom prst="rect">
            <a:avLst/>
          </a:prstGeom>
        </p:spPr>
      </p:pic>
    </p:spTree>
    <p:extLst>
      <p:ext uri="{BB962C8B-B14F-4D97-AF65-F5344CB8AC3E}">
        <p14:creationId xmlns:p14="http://schemas.microsoft.com/office/powerpoint/2010/main" val="3065521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heurón"/>
          <p:cNvSpPr/>
          <p:nvPr/>
        </p:nvSpPr>
        <p:spPr>
          <a:xfrm>
            <a:off x="615702" y="1196792"/>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anose="00000500000000000000" pitchFamily="50" charset="0"/>
              </a:rPr>
              <a:t>Análisis del Sector</a:t>
            </a:r>
          </a:p>
        </p:txBody>
      </p:sp>
      <p:sp>
        <p:nvSpPr>
          <p:cNvPr id="9" name="8 Marcador de número de diapositiva"/>
          <p:cNvSpPr>
            <a:spLocks noGrp="1"/>
          </p:cNvSpPr>
          <p:nvPr>
            <p:ph type="sldNum" sz="quarter" idx="4"/>
          </p:nvPr>
        </p:nvSpPr>
        <p:spPr>
          <a:xfrm>
            <a:off x="8316416" y="6669384"/>
            <a:ext cx="828000" cy="216000"/>
          </a:xfrm>
        </p:spPr>
        <p:txBody>
          <a:bodyPr/>
          <a:lstStyle/>
          <a:p>
            <a:fld id="{34762513-7D76-44F4-A4EB-02F5BA9AE113}" type="slidenum">
              <a:rPr lang="es-MX" smtClean="0"/>
              <a:t>4</a:t>
            </a:fld>
            <a:endParaRPr lang="es-MX" dirty="0"/>
          </a:p>
        </p:txBody>
      </p:sp>
      <p:sp>
        <p:nvSpPr>
          <p:cNvPr id="13" name="12 Pentágono"/>
          <p:cNvSpPr/>
          <p:nvPr/>
        </p:nvSpPr>
        <p:spPr>
          <a:xfrm rot="5400000">
            <a:off x="-2340812" y="3807076"/>
            <a:ext cx="5328616" cy="396000"/>
          </a:xfrm>
          <a:prstGeom prst="homePlat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6" y="1052800"/>
            <a:ext cx="576000" cy="576000"/>
          </a:xfrm>
          <a:prstGeom prst="ellips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4</a:t>
            </a:r>
          </a:p>
        </p:txBody>
      </p:sp>
      <p:sp>
        <p:nvSpPr>
          <p:cNvPr id="16" name="15 CuadroTexto"/>
          <p:cNvSpPr txBox="1"/>
          <p:nvPr/>
        </p:nvSpPr>
        <p:spPr>
          <a:xfrm rot="16200000">
            <a:off x="-471" y="3621818"/>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Sector</a:t>
            </a:r>
          </a:p>
        </p:txBody>
      </p:sp>
      <p:graphicFrame>
        <p:nvGraphicFramePr>
          <p:cNvPr id="12" name="Tabla 12">
            <a:extLst>
              <a:ext uri="{FF2B5EF4-FFF2-40B4-BE49-F238E27FC236}">
                <a16:creationId xmlns:a16="http://schemas.microsoft.com/office/drawing/2014/main" id="{70185130-1F62-4257-83EF-3B72775BDF8A}"/>
              </a:ext>
            </a:extLst>
          </p:cNvPr>
          <p:cNvGraphicFramePr>
            <a:graphicFrameLocks noGrp="1"/>
          </p:cNvGraphicFramePr>
          <p:nvPr>
            <p:extLst>
              <p:ext uri="{D42A27DB-BD31-4B8C-83A1-F6EECF244321}">
                <p14:modId xmlns:p14="http://schemas.microsoft.com/office/powerpoint/2010/main" val="1730636925"/>
              </p:ext>
            </p:extLst>
          </p:nvPr>
        </p:nvGraphicFramePr>
        <p:xfrm>
          <a:off x="5580112" y="5229200"/>
          <a:ext cx="3150304" cy="1224135"/>
        </p:xfrm>
        <a:graphic>
          <a:graphicData uri="http://schemas.openxmlformats.org/drawingml/2006/table">
            <a:tbl>
              <a:tblPr firstRow="1" bandRow="1">
                <a:tableStyleId>{3C2FFA5D-87B4-456A-9821-1D502468CF0F}</a:tableStyleId>
              </a:tblPr>
              <a:tblGrid>
                <a:gridCol w="1628526">
                  <a:extLst>
                    <a:ext uri="{9D8B030D-6E8A-4147-A177-3AD203B41FA5}">
                      <a16:colId xmlns:a16="http://schemas.microsoft.com/office/drawing/2014/main" val="3592594309"/>
                    </a:ext>
                  </a:extLst>
                </a:gridCol>
                <a:gridCol w="1521778">
                  <a:extLst>
                    <a:ext uri="{9D8B030D-6E8A-4147-A177-3AD203B41FA5}">
                      <a16:colId xmlns:a16="http://schemas.microsoft.com/office/drawing/2014/main" val="2158673256"/>
                    </a:ext>
                  </a:extLst>
                </a:gridCol>
              </a:tblGrid>
              <a:tr h="410271">
                <a:tc gridSpan="2">
                  <a:txBody>
                    <a:bodyPr/>
                    <a:lstStyle/>
                    <a:p>
                      <a:pPr algn="ctr"/>
                      <a:r>
                        <a:rPr lang="es-MX" sz="1000" dirty="0">
                          <a:solidFill>
                            <a:sysClr val="windowText" lastClr="000000"/>
                          </a:solidFill>
                        </a:rPr>
                        <a:t>Financiamiento del FASP </a:t>
                      </a:r>
                      <a:r>
                        <a:rPr lang="es-MX" sz="1000" dirty="0" smtClean="0">
                          <a:solidFill>
                            <a:sysClr val="windowText" lastClr="000000"/>
                          </a:solidFill>
                        </a:rPr>
                        <a:t>2022</a:t>
                      </a:r>
                      <a:endParaRPr lang="es-MX" sz="1000" dirty="0">
                        <a:solidFill>
                          <a:sysClr val="windowText" lastClr="000000"/>
                        </a:solidFill>
                      </a:endParaRPr>
                    </a:p>
                    <a:p>
                      <a:pPr algn="ctr"/>
                      <a:r>
                        <a:rPr lang="es-MX" sz="1000" b="0" dirty="0" smtClean="0">
                          <a:solidFill>
                            <a:sysClr val="windowText" lastClr="000000"/>
                          </a:solidFill>
                        </a:rPr>
                        <a:t>$320,263,432</a:t>
                      </a:r>
                      <a:r>
                        <a:rPr lang="es-MX" sz="1000" b="0" baseline="0" dirty="0" smtClean="0">
                          <a:solidFill>
                            <a:sysClr val="windowText" lastClr="000000"/>
                          </a:solidFill>
                        </a:rPr>
                        <a:t> </a:t>
                      </a:r>
                      <a:r>
                        <a:rPr lang="es-MX" sz="1000" b="0" baseline="0" dirty="0">
                          <a:solidFill>
                            <a:sysClr val="windowText" lastClr="000000"/>
                          </a:solidFill>
                        </a:rPr>
                        <a:t>millones</a:t>
                      </a:r>
                      <a:endParaRPr lang="es-MX" sz="1000" b="0" dirty="0">
                        <a:solidFill>
                          <a:sysClr val="windowText" lastClr="000000"/>
                        </a:solidFill>
                        <a:latin typeface="Mestiza" panose="00000500000000000000" pitchFamily="50" charset="0"/>
                      </a:endParaRPr>
                    </a:p>
                  </a:txBody>
                  <a:tcPr anchor="ctr">
                    <a:lnL w="9525" cap="flat" cmpd="sng" algn="ctr">
                      <a:noFill/>
                      <a:prstDash val="solid"/>
                    </a:lnL>
                    <a:lnR w="9525" cap="flat" cmpd="sng" algn="ctr">
                      <a:noFill/>
                      <a:prstDash val="solid"/>
                    </a:lnR>
                    <a:lnT w="9525" cap="flat" cmpd="sng" algn="ctr">
                      <a:noFill/>
                      <a:prstDash val="solid"/>
                    </a:lnT>
                    <a:lnB w="25400" cap="flat" cmpd="sng" algn="ctr">
                      <a:noFill/>
                      <a:prstDash val="solid"/>
                    </a:lnB>
                    <a:lnTlToBr w="12700" cmpd="sng">
                      <a:noFill/>
                      <a:prstDash val="solid"/>
                    </a:lnTlToBr>
                    <a:lnBlToTr w="12700" cmpd="sng">
                      <a:noFill/>
                      <a:prstDash val="solid"/>
                    </a:lnBlToTr>
                    <a:solidFill>
                      <a:schemeClr val="bg1">
                        <a:lumMod val="85000"/>
                      </a:schemeClr>
                    </a:solidFill>
                  </a:tcPr>
                </a:tc>
                <a:tc hMerge="1">
                  <a:txBody>
                    <a:bodyPr/>
                    <a:lstStyle/>
                    <a:p>
                      <a:endParaRPr lang="es-MX" dirty="0"/>
                    </a:p>
                  </a:txBody>
                  <a:tcPr/>
                </a:tc>
                <a:extLst>
                  <a:ext uri="{0D108BD9-81ED-4DB2-BD59-A6C34878D82A}">
                    <a16:rowId xmlns:a16="http://schemas.microsoft.com/office/drawing/2014/main" val="2456705331"/>
                  </a:ext>
                </a:extLst>
              </a:tr>
              <a:tr h="271288">
                <a:tc>
                  <a:txBody>
                    <a:bodyPr/>
                    <a:lstStyle/>
                    <a:p>
                      <a:pPr algn="ctr"/>
                      <a:r>
                        <a:rPr lang="es-MX" sz="900" dirty="0"/>
                        <a:t>Recursos Federales FASP</a:t>
                      </a:r>
                      <a:endParaRPr lang="es-MX" sz="900" b="1" dirty="0">
                        <a:latin typeface="Mestiza" panose="00000500000000000000" pitchFamily="50" charset="0"/>
                      </a:endParaRPr>
                    </a:p>
                  </a:txBody>
                  <a:tcPr anchor="ctr">
                    <a:lnL w="9525" cap="flat" cmpd="sng" algn="ctr">
                      <a:noFill/>
                      <a:prstDash val="solid"/>
                    </a:lnL>
                    <a:lnR w="9525" cap="flat" cmpd="sng" algn="ctr">
                      <a:noFill/>
                      <a:prstDash val="solid"/>
                    </a:lnR>
                    <a:lnT w="25400" cap="flat" cmpd="sng" algn="ctr">
                      <a:noFill/>
                      <a:prstDash val="solid"/>
                    </a:lnT>
                    <a:lnB w="9525" cap="flat" cmpd="sng" algn="ctr">
                      <a:noFill/>
                      <a:prstDash val="soli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900" dirty="0" smtClean="0"/>
                        <a:t>$224,251,678</a:t>
                      </a:r>
                      <a:endParaRPr lang="es-MX" sz="900" dirty="0">
                        <a:latin typeface="Mestiza" panose="00000500000000000000" pitchFamily="50" charset="0"/>
                      </a:endParaRPr>
                    </a:p>
                  </a:txBody>
                  <a:tcPr anchor="ctr">
                    <a:lnL w="9525" cap="flat" cmpd="sng" algn="ctr">
                      <a:noFill/>
                      <a:prstDash val="solid"/>
                    </a:lnL>
                    <a:lnR w="9525" cap="flat" cmpd="sng" algn="ctr">
                      <a:noFill/>
                      <a:prstDash val="solid"/>
                    </a:lnR>
                    <a:lnT w="25400" cap="flat" cmpd="sng" algn="ctr">
                      <a:noFill/>
                      <a:prstDash val="solid"/>
                    </a:lnT>
                    <a:lnB w="9525" cap="flat" cmpd="sng" algn="ctr">
                      <a:noFill/>
                      <a:prstDash val="soli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04743497"/>
                  </a:ext>
                </a:extLst>
              </a:tr>
              <a:tr h="2712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900" dirty="0"/>
                        <a:t>Aportación Estatal</a:t>
                      </a:r>
                      <a:endParaRPr lang="es-MX" sz="900" b="1" dirty="0">
                        <a:latin typeface="Mestiza" panose="00000500000000000000" pitchFamily="50" charset="0"/>
                      </a:endParaRPr>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900" dirty="0" smtClean="0"/>
                        <a:t>$96,011,754</a:t>
                      </a:r>
                      <a:endParaRPr lang="es-MX" sz="900" dirty="0">
                        <a:latin typeface="Mestiza" panose="00000500000000000000" pitchFamily="50" charset="0"/>
                      </a:endParaRPr>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9049240"/>
                  </a:ext>
                </a:extLst>
              </a:tr>
              <a:tr h="271288">
                <a:tc>
                  <a:txBody>
                    <a:bodyPr/>
                    <a:lstStyle/>
                    <a:p>
                      <a:pPr algn="ctr"/>
                      <a:r>
                        <a:rPr lang="es-MX" sz="900" dirty="0"/>
                        <a:t>Ejercido al 31/12/2021</a:t>
                      </a:r>
                      <a:endParaRPr lang="es-MX" sz="900" b="1" dirty="0">
                        <a:latin typeface="Mestiza" panose="00000500000000000000" pitchFamily="50" charset="0"/>
                      </a:endParaRPr>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lumMod val="95000"/>
                      </a:schemeClr>
                    </a:solidFill>
                  </a:tcPr>
                </a:tc>
                <a:tc>
                  <a:txBody>
                    <a:bodyPr/>
                    <a:lstStyle/>
                    <a:p>
                      <a:pPr algn="ctr"/>
                      <a:r>
                        <a:rPr lang="es-MX" sz="900" dirty="0" smtClean="0"/>
                        <a:t>$238,543,488.52</a:t>
                      </a:r>
                      <a:endParaRPr lang="es-MX" sz="900" dirty="0">
                        <a:latin typeface="Mestiza" panose="00000500000000000000" pitchFamily="50" charset="0"/>
                      </a:endParaRPr>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277802424"/>
                  </a:ext>
                </a:extLst>
              </a:tr>
            </a:tbl>
          </a:graphicData>
        </a:graphic>
      </p:graphicFrame>
      <p:sp>
        <p:nvSpPr>
          <p:cNvPr id="2" name="CuadroTexto 1">
            <a:extLst>
              <a:ext uri="{FF2B5EF4-FFF2-40B4-BE49-F238E27FC236}">
                <a16:creationId xmlns:a16="http://schemas.microsoft.com/office/drawing/2014/main" id="{9FFEC12C-99F4-40F5-BC1B-57CF83058159}"/>
              </a:ext>
            </a:extLst>
          </p:cNvPr>
          <p:cNvSpPr txBox="1"/>
          <p:nvPr/>
        </p:nvSpPr>
        <p:spPr>
          <a:xfrm>
            <a:off x="821150" y="6093296"/>
            <a:ext cx="4680584" cy="338554"/>
          </a:xfrm>
          <a:prstGeom prst="rect">
            <a:avLst/>
          </a:prstGeom>
          <a:noFill/>
        </p:spPr>
        <p:txBody>
          <a:bodyPr wrap="square" rtlCol="0">
            <a:spAutoFit/>
          </a:bodyPr>
          <a:lstStyle/>
          <a:p>
            <a:r>
              <a:rPr lang="es-MX" sz="800" dirty="0">
                <a:latin typeface="Mestiza" panose="00000500000000000000" pitchFamily="50" charset="0"/>
              </a:rPr>
              <a:t>Fuente: Elaborado con la información del </a:t>
            </a:r>
            <a:r>
              <a:rPr lang="es-MX" sz="800" dirty="0" smtClean="0">
                <a:latin typeface="Mestiza" panose="00000500000000000000" pitchFamily="50" charset="0"/>
              </a:rPr>
              <a:t>Instrumento para el registro, clasificación y reporte de delitos y las victimas CNSP/38/15</a:t>
            </a:r>
            <a:endParaRPr lang="es-MX" sz="800" dirty="0">
              <a:latin typeface="Mestiza" panose="00000500000000000000" pitchFamily="50" charset="0"/>
            </a:endParaRPr>
          </a:p>
        </p:txBody>
      </p:sp>
      <p:graphicFrame>
        <p:nvGraphicFramePr>
          <p:cNvPr id="15" name="2 Tabla"/>
          <p:cNvGraphicFramePr>
            <a:graphicFrameLocks noGrp="1"/>
          </p:cNvGraphicFramePr>
          <p:nvPr>
            <p:extLst>
              <p:ext uri="{D42A27DB-BD31-4B8C-83A1-F6EECF244321}">
                <p14:modId xmlns:p14="http://schemas.microsoft.com/office/powerpoint/2010/main" val="3292403180"/>
              </p:ext>
            </p:extLst>
          </p:nvPr>
        </p:nvGraphicFramePr>
        <p:xfrm>
          <a:off x="683568" y="1628800"/>
          <a:ext cx="8115211" cy="1531620"/>
        </p:xfrm>
        <a:graphic>
          <a:graphicData uri="http://schemas.openxmlformats.org/drawingml/2006/table">
            <a:tbl>
              <a:tblPr firstRow="1" bandRow="1">
                <a:effectLst/>
                <a:tableStyleId>{5C22544A-7EE6-4342-B048-85BDC9FD1C3A}</a:tableStyleId>
              </a:tblPr>
              <a:tblGrid>
                <a:gridCol w="8115211">
                  <a:extLst>
                    <a:ext uri="{9D8B030D-6E8A-4147-A177-3AD203B41FA5}">
                      <a16:colId xmlns:a16="http://schemas.microsoft.com/office/drawing/2014/main" val="20000"/>
                    </a:ext>
                  </a:extLst>
                </a:gridCol>
              </a:tblGrid>
              <a:tr h="601343">
                <a:tc>
                  <a:txBody>
                    <a:bodyPr/>
                    <a:lstStyle/>
                    <a:p>
                      <a:pPr algn="just"/>
                      <a:r>
                        <a:rPr lang="es-MX" sz="1050" b="0" baseline="0" dirty="0" smtClean="0">
                          <a:solidFill>
                            <a:schemeClr val="tx1"/>
                          </a:solidFill>
                          <a:latin typeface="Mestiza" panose="00000500000000000000" pitchFamily="50" charset="0"/>
                        </a:rPr>
                        <a:t>El FASP contribuye al Indicador Sectorial en cumplimiento a estrategias nacionales en materia de Seguridad Pública, por lo cual atiende a los ejes estratégicos y se orienta en los programas con Prioridad Nacional.</a:t>
                      </a:r>
                    </a:p>
                    <a:p>
                      <a:pPr algn="just"/>
                      <a:endParaRPr lang="es-MX" sz="1050" b="0" baseline="0" dirty="0" smtClean="0">
                        <a:solidFill>
                          <a:schemeClr val="tx1"/>
                        </a:solidFill>
                        <a:latin typeface="Mestiza" panose="00000500000000000000" pitchFamily="50" charset="0"/>
                      </a:endParaRPr>
                    </a:p>
                    <a:p>
                      <a:pPr algn="just"/>
                      <a:r>
                        <a:rPr lang="es-MX" sz="1050" b="0" baseline="0" dirty="0" smtClean="0">
                          <a:solidFill>
                            <a:schemeClr val="tx1"/>
                          </a:solidFill>
                          <a:latin typeface="Mestiza" panose="00000500000000000000" pitchFamily="50" charset="0"/>
                        </a:rPr>
                        <a:t>Con relación al número de delitos de alto impacto del fuero común, se registraron al menos </a:t>
                      </a:r>
                      <a:r>
                        <a:rPr lang="es-MX" sz="1050" b="1" baseline="0" dirty="0" smtClean="0">
                          <a:solidFill>
                            <a:schemeClr val="tx1"/>
                          </a:solidFill>
                          <a:latin typeface="Mestiza" panose="00000500000000000000" pitchFamily="50" charset="0"/>
                        </a:rPr>
                        <a:t>30,311</a:t>
                      </a:r>
                      <a:r>
                        <a:rPr lang="es-MX" sz="1050" b="0" baseline="0" dirty="0" smtClean="0">
                          <a:solidFill>
                            <a:schemeClr val="tx1"/>
                          </a:solidFill>
                          <a:latin typeface="Mestiza" panose="00000500000000000000" pitchFamily="50" charset="0"/>
                        </a:rPr>
                        <a:t> delitos por alto impacto a nivel estatal, dicho indicador indica un sentido ascendente, por lo tanto el estado de Sinaloa no cumplió con la meta señalada, ya que se superó dicha meta. Asimismo, en el ejercicio 2021 se registraron </a:t>
                      </a:r>
                      <a:r>
                        <a:rPr lang="es-MX" sz="1050" b="1" baseline="0" dirty="0" smtClean="0">
                          <a:solidFill>
                            <a:schemeClr val="tx1"/>
                          </a:solidFill>
                          <a:latin typeface="Mestiza" panose="00000500000000000000" pitchFamily="50" charset="0"/>
                        </a:rPr>
                        <a:t>27,386</a:t>
                      </a:r>
                      <a:r>
                        <a:rPr lang="es-MX" sz="1050" b="0" baseline="0" dirty="0" smtClean="0">
                          <a:solidFill>
                            <a:schemeClr val="tx1"/>
                          </a:solidFill>
                          <a:latin typeface="Mestiza" panose="00000500000000000000" pitchFamily="50" charset="0"/>
                        </a:rPr>
                        <a:t> delitos y en el ejercicio 2020 se registraron </a:t>
                      </a:r>
                      <a:r>
                        <a:rPr lang="es-MX" sz="1050" b="1" baseline="0" dirty="0" smtClean="0">
                          <a:solidFill>
                            <a:schemeClr val="tx1"/>
                          </a:solidFill>
                          <a:latin typeface="Mestiza" panose="00000500000000000000" pitchFamily="50" charset="0"/>
                        </a:rPr>
                        <a:t>21,523</a:t>
                      </a:r>
                      <a:r>
                        <a:rPr lang="es-MX" sz="1050" b="0" baseline="0" dirty="0" smtClean="0">
                          <a:solidFill>
                            <a:schemeClr val="tx1"/>
                          </a:solidFill>
                          <a:latin typeface="Mestiza" panose="00000500000000000000" pitchFamily="50" charset="0"/>
                        </a:rPr>
                        <a:t> delitos.</a:t>
                      </a:r>
                    </a:p>
                    <a:p>
                      <a:pPr algn="just"/>
                      <a:endParaRPr lang="es-MX" sz="1050" b="0" baseline="0" dirty="0" smtClean="0">
                        <a:solidFill>
                          <a:schemeClr val="tx1"/>
                        </a:solidFill>
                        <a:latin typeface="Mestiza" panose="00000500000000000000" pitchFamily="50" charset="0"/>
                      </a:endParaRPr>
                    </a:p>
                    <a:p>
                      <a:pPr algn="just"/>
                      <a:r>
                        <a:rPr lang="es-MX" sz="1050" b="0" baseline="0" dirty="0" smtClean="0">
                          <a:solidFill>
                            <a:schemeClr val="tx1"/>
                          </a:solidFill>
                          <a:latin typeface="Mestiza" panose="00000500000000000000" pitchFamily="50" charset="0"/>
                        </a:rPr>
                        <a:t>Ahora bien, en la tasa de delitos de homicidio doloso se registró un </a:t>
                      </a:r>
                      <a:r>
                        <a:rPr lang="es-MX" sz="1050" b="1" baseline="0" dirty="0" smtClean="0">
                          <a:solidFill>
                            <a:schemeClr val="tx1"/>
                          </a:solidFill>
                          <a:latin typeface="Mestiza" panose="00000500000000000000" pitchFamily="50" charset="0"/>
                        </a:rPr>
                        <a:t>13.57</a:t>
                      </a:r>
                      <a:r>
                        <a:rPr lang="es-MX" sz="1050" b="0" baseline="0" dirty="0" smtClean="0">
                          <a:solidFill>
                            <a:schemeClr val="tx1"/>
                          </a:solidFill>
                          <a:latin typeface="Mestiza" panose="00000500000000000000" pitchFamily="50" charset="0"/>
                        </a:rPr>
                        <a:t>, en feminicidio un </a:t>
                      </a:r>
                      <a:r>
                        <a:rPr lang="es-MX" sz="1050" b="1" baseline="0" dirty="0" smtClean="0">
                          <a:solidFill>
                            <a:schemeClr val="tx1"/>
                          </a:solidFill>
                          <a:latin typeface="Mestiza" panose="00000500000000000000" pitchFamily="50" charset="0"/>
                        </a:rPr>
                        <a:t>1.24</a:t>
                      </a:r>
                      <a:r>
                        <a:rPr lang="es-MX" sz="1050" b="0" baseline="0" dirty="0" smtClean="0">
                          <a:solidFill>
                            <a:schemeClr val="tx1"/>
                          </a:solidFill>
                          <a:latin typeface="Mestiza" panose="00000500000000000000" pitchFamily="50" charset="0"/>
                        </a:rPr>
                        <a:t>, secuestro un </a:t>
                      </a:r>
                      <a:r>
                        <a:rPr lang="es-MX" sz="1050" b="1" baseline="0" dirty="0" smtClean="0">
                          <a:solidFill>
                            <a:schemeClr val="tx1"/>
                          </a:solidFill>
                          <a:latin typeface="Mestiza" panose="00000500000000000000" pitchFamily="50" charset="0"/>
                        </a:rPr>
                        <a:t>0.16</a:t>
                      </a:r>
                      <a:r>
                        <a:rPr lang="es-MX" sz="1050" b="0" baseline="0" dirty="0" smtClean="0">
                          <a:solidFill>
                            <a:schemeClr val="tx1"/>
                          </a:solidFill>
                          <a:latin typeface="Mestiza" panose="00000500000000000000" pitchFamily="50" charset="0"/>
                        </a:rPr>
                        <a:t>, extorsión un </a:t>
                      </a:r>
                      <a:r>
                        <a:rPr lang="es-MX" sz="1050" b="1" baseline="0" dirty="0" smtClean="0">
                          <a:solidFill>
                            <a:schemeClr val="tx1"/>
                          </a:solidFill>
                          <a:latin typeface="Mestiza" panose="00000500000000000000" pitchFamily="50" charset="0"/>
                        </a:rPr>
                        <a:t>1.90</a:t>
                      </a:r>
                      <a:r>
                        <a:rPr lang="es-MX" sz="1050" b="0" baseline="0" dirty="0" smtClean="0">
                          <a:solidFill>
                            <a:schemeClr val="tx1"/>
                          </a:solidFill>
                          <a:latin typeface="Mestiza" panose="00000500000000000000" pitchFamily="50" charset="0"/>
                        </a:rPr>
                        <a:t> y robo a casa habitación un </a:t>
                      </a:r>
                      <a:r>
                        <a:rPr lang="es-MX" sz="1050" b="1" baseline="0" dirty="0" smtClean="0">
                          <a:solidFill>
                            <a:schemeClr val="tx1"/>
                          </a:solidFill>
                          <a:latin typeface="Mestiza" panose="00000500000000000000" pitchFamily="50" charset="0"/>
                        </a:rPr>
                        <a:t>15.47</a:t>
                      </a:r>
                      <a:r>
                        <a:rPr lang="es-MX" sz="1050" b="0" baseline="0" dirty="0" smtClean="0">
                          <a:solidFill>
                            <a:schemeClr val="tx1"/>
                          </a:solidFill>
                          <a:latin typeface="Mestiza" panose="00000500000000000000" pitchFamily="50" charset="0"/>
                        </a:rPr>
                        <a:t>, robo de vehículo un </a:t>
                      </a:r>
                      <a:r>
                        <a:rPr lang="es-MX" sz="1050" b="1" baseline="0" dirty="0" smtClean="0">
                          <a:solidFill>
                            <a:schemeClr val="tx1"/>
                          </a:solidFill>
                          <a:latin typeface="Mestiza" panose="00000500000000000000" pitchFamily="50" charset="0"/>
                        </a:rPr>
                        <a:t>56.37</a:t>
                      </a:r>
                      <a:r>
                        <a:rPr lang="es-MX" sz="1050" b="0" baseline="0" dirty="0" smtClean="0">
                          <a:solidFill>
                            <a:schemeClr val="tx1"/>
                          </a:solidFill>
                          <a:latin typeface="Mestiza" panose="00000500000000000000" pitchFamily="50" charset="0"/>
                        </a:rPr>
                        <a:t> y robo a transeúnte un </a:t>
                      </a:r>
                      <a:r>
                        <a:rPr lang="es-MX" sz="1050" b="1" baseline="0" dirty="0" smtClean="0">
                          <a:solidFill>
                            <a:schemeClr val="tx1"/>
                          </a:solidFill>
                          <a:latin typeface="Mestiza" panose="00000500000000000000" pitchFamily="50" charset="0"/>
                        </a:rPr>
                        <a:t>1.03</a:t>
                      </a:r>
                      <a:r>
                        <a:rPr lang="es-MX" sz="1050" b="0" baseline="0" dirty="0" smtClean="0">
                          <a:solidFill>
                            <a:schemeClr val="tx1"/>
                          </a:solidFill>
                          <a:latin typeface="Mestiza" panose="00000500000000000000" pitchFamily="50" charset="0"/>
                        </a:rPr>
                        <a:t>.</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pic>
        <p:nvPicPr>
          <p:cNvPr id="6" name="Imagen 5"/>
          <p:cNvPicPr>
            <a:picLocks noChangeAspect="1"/>
          </p:cNvPicPr>
          <p:nvPr/>
        </p:nvPicPr>
        <p:blipFill>
          <a:blip r:embed="rId4"/>
          <a:stretch>
            <a:fillRect/>
          </a:stretch>
        </p:blipFill>
        <p:spPr>
          <a:xfrm>
            <a:off x="743111" y="3356992"/>
            <a:ext cx="4680245" cy="2449309"/>
          </a:xfrm>
          <a:prstGeom prst="rect">
            <a:avLst/>
          </a:prstGeom>
        </p:spPr>
      </p:pic>
      <p:pic>
        <p:nvPicPr>
          <p:cNvPr id="10" name="Imagen 9"/>
          <p:cNvPicPr>
            <a:picLocks noChangeAspect="1"/>
          </p:cNvPicPr>
          <p:nvPr/>
        </p:nvPicPr>
        <p:blipFill>
          <a:blip r:embed="rId5"/>
          <a:stretch>
            <a:fillRect/>
          </a:stretch>
        </p:blipFill>
        <p:spPr>
          <a:xfrm>
            <a:off x="5436096" y="3284984"/>
            <a:ext cx="3411393" cy="1844937"/>
          </a:xfrm>
          <a:prstGeom prst="rect">
            <a:avLst/>
          </a:prstGeom>
        </p:spPr>
      </p:pic>
    </p:spTree>
    <p:extLst>
      <p:ext uri="{BB962C8B-B14F-4D97-AF65-F5344CB8AC3E}">
        <p14:creationId xmlns:p14="http://schemas.microsoft.com/office/powerpoint/2010/main" val="977408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3208710504"/>
              </p:ext>
            </p:extLst>
          </p:nvPr>
        </p:nvGraphicFramePr>
        <p:xfrm>
          <a:off x="611496" y="1531513"/>
          <a:ext cx="8347507" cy="4682109"/>
        </p:xfrm>
        <a:graphic>
          <a:graphicData uri="http://schemas.openxmlformats.org/drawingml/2006/table">
            <a:tbl>
              <a:tblPr firstRow="1" bandRow="1">
                <a:effectLst/>
                <a:tableStyleId>{5C22544A-7EE6-4342-B048-85BDC9FD1C3A}</a:tableStyleId>
              </a:tblPr>
              <a:tblGrid>
                <a:gridCol w="8347507">
                  <a:extLst>
                    <a:ext uri="{9D8B030D-6E8A-4147-A177-3AD203B41FA5}">
                      <a16:colId xmlns:a16="http://schemas.microsoft.com/office/drawing/2014/main" val="20000"/>
                    </a:ext>
                  </a:extLst>
                </a:gridCol>
              </a:tblGrid>
              <a:tr h="601343">
                <a:tc>
                  <a:txBody>
                    <a:bodyPr/>
                    <a:lstStyle/>
                    <a:p>
                      <a:pPr algn="just">
                        <a:lnSpc>
                          <a:spcPct val="120000"/>
                        </a:lnSpc>
                      </a:pPr>
                      <a:r>
                        <a:rPr lang="es-MX" sz="1050" b="0" baseline="0" dirty="0" smtClean="0">
                          <a:solidFill>
                            <a:schemeClr val="tx1"/>
                          </a:solidFill>
                          <a:latin typeface="Mestiza" panose="00000500000000000000" pitchFamily="50" charset="0"/>
                        </a:rPr>
                        <a:t>En materia de Profesionalización, certificación y capacitación de los elementos policiales y las instituciones de Seguridad Pública se capacitaron a </a:t>
                      </a:r>
                      <a:r>
                        <a:rPr lang="es-MX" sz="1050" b="1" baseline="0" dirty="0" smtClean="0">
                          <a:solidFill>
                            <a:schemeClr val="tx1"/>
                          </a:solidFill>
                          <a:latin typeface="Mestiza" panose="00000500000000000000" pitchFamily="50" charset="0"/>
                        </a:rPr>
                        <a:t>595</a:t>
                      </a:r>
                      <a:r>
                        <a:rPr lang="es-MX" sz="1050" b="0" baseline="0" dirty="0" smtClean="0">
                          <a:solidFill>
                            <a:schemeClr val="tx1"/>
                          </a:solidFill>
                          <a:latin typeface="Mestiza" panose="00000500000000000000" pitchFamily="50" charset="0"/>
                        </a:rPr>
                        <a:t> policías estatales, </a:t>
                      </a:r>
                      <a:r>
                        <a:rPr lang="es-MX" sz="1050" b="1" baseline="0" dirty="0" smtClean="0">
                          <a:solidFill>
                            <a:schemeClr val="tx1"/>
                          </a:solidFill>
                          <a:latin typeface="Mestiza" panose="00000500000000000000" pitchFamily="50" charset="0"/>
                        </a:rPr>
                        <a:t>257</a:t>
                      </a:r>
                      <a:r>
                        <a:rPr lang="es-MX" sz="1050" b="0" baseline="0" dirty="0" smtClean="0">
                          <a:solidFill>
                            <a:schemeClr val="tx1"/>
                          </a:solidFill>
                          <a:latin typeface="Mestiza" panose="00000500000000000000" pitchFamily="50" charset="0"/>
                        </a:rPr>
                        <a:t> policías de investigación, </a:t>
                      </a:r>
                      <a:r>
                        <a:rPr lang="es-MX" sz="1050" b="1" baseline="0" dirty="0" smtClean="0">
                          <a:solidFill>
                            <a:schemeClr val="tx1"/>
                          </a:solidFill>
                          <a:latin typeface="Mestiza" panose="00000500000000000000" pitchFamily="50" charset="0"/>
                        </a:rPr>
                        <a:t>15</a:t>
                      </a:r>
                      <a:r>
                        <a:rPr lang="es-MX" sz="1050" b="0" baseline="0" dirty="0" smtClean="0">
                          <a:solidFill>
                            <a:schemeClr val="tx1"/>
                          </a:solidFill>
                          <a:latin typeface="Mestiza" panose="00000500000000000000" pitchFamily="50" charset="0"/>
                        </a:rPr>
                        <a:t> elementos de peritos, </a:t>
                      </a:r>
                      <a:r>
                        <a:rPr lang="es-MX" sz="1050" b="1" baseline="0" dirty="0" smtClean="0">
                          <a:solidFill>
                            <a:schemeClr val="tx1"/>
                          </a:solidFill>
                          <a:latin typeface="Mestiza" panose="00000500000000000000" pitchFamily="50" charset="0"/>
                        </a:rPr>
                        <a:t>47</a:t>
                      </a:r>
                      <a:r>
                        <a:rPr lang="es-MX" sz="1050" b="0" baseline="0" dirty="0" smtClean="0">
                          <a:solidFill>
                            <a:schemeClr val="tx1"/>
                          </a:solidFill>
                          <a:latin typeface="Mestiza" panose="00000500000000000000" pitchFamily="50" charset="0"/>
                        </a:rPr>
                        <a:t> elementos del ministerio público, </a:t>
                      </a:r>
                      <a:r>
                        <a:rPr lang="es-MX" sz="1050" b="1" baseline="0" dirty="0" smtClean="0">
                          <a:solidFill>
                            <a:schemeClr val="tx1"/>
                          </a:solidFill>
                          <a:latin typeface="Mestiza" panose="00000500000000000000" pitchFamily="50" charset="0"/>
                        </a:rPr>
                        <a:t>188</a:t>
                      </a:r>
                      <a:r>
                        <a:rPr lang="es-MX" sz="1050" b="0" baseline="0" dirty="0" smtClean="0">
                          <a:solidFill>
                            <a:schemeClr val="tx1"/>
                          </a:solidFill>
                          <a:latin typeface="Mestiza" panose="00000500000000000000" pitchFamily="50" charset="0"/>
                        </a:rPr>
                        <a:t> custodios, </a:t>
                      </a:r>
                      <a:r>
                        <a:rPr lang="es-MX" sz="1050" b="1" baseline="0" dirty="0" smtClean="0">
                          <a:solidFill>
                            <a:schemeClr val="tx1"/>
                          </a:solidFill>
                          <a:latin typeface="Mestiza" panose="00000500000000000000" pitchFamily="50" charset="0"/>
                        </a:rPr>
                        <a:t>6</a:t>
                      </a:r>
                      <a:r>
                        <a:rPr lang="es-MX" sz="1050" b="0" baseline="0" dirty="0" smtClean="0">
                          <a:solidFill>
                            <a:schemeClr val="tx1"/>
                          </a:solidFill>
                          <a:latin typeface="Mestiza" panose="00000500000000000000" pitchFamily="50" charset="0"/>
                        </a:rPr>
                        <a:t> instructores evaluadores y se otorgaron </a:t>
                      </a:r>
                      <a:r>
                        <a:rPr lang="es-MX" sz="1050" b="1" baseline="0" dirty="0" smtClean="0">
                          <a:solidFill>
                            <a:schemeClr val="tx1"/>
                          </a:solidFill>
                          <a:latin typeface="Mestiza" panose="00000500000000000000" pitchFamily="50" charset="0"/>
                        </a:rPr>
                        <a:t>493</a:t>
                      </a:r>
                      <a:r>
                        <a:rPr lang="es-MX" sz="1050" b="0" baseline="0" dirty="0" smtClean="0">
                          <a:solidFill>
                            <a:schemeClr val="tx1"/>
                          </a:solidFill>
                          <a:latin typeface="Mestiza" panose="00000500000000000000" pitchFamily="50" charset="0"/>
                        </a:rPr>
                        <a:t> becas.</a:t>
                      </a:r>
                    </a:p>
                    <a:p>
                      <a:pPr algn="just">
                        <a:lnSpc>
                          <a:spcPct val="120000"/>
                        </a:lnSpc>
                      </a:pPr>
                      <a:endParaRPr lang="es-MX" sz="1050" b="0" baseline="0" dirty="0" smtClean="0">
                        <a:solidFill>
                          <a:schemeClr val="tx1"/>
                        </a:solidFill>
                        <a:latin typeface="Mestiza" panose="00000500000000000000" pitchFamily="50" charset="0"/>
                      </a:endParaRPr>
                    </a:p>
                    <a:p>
                      <a:pPr algn="just">
                        <a:lnSpc>
                          <a:spcPct val="120000"/>
                        </a:lnSpc>
                      </a:pPr>
                      <a:r>
                        <a:rPr lang="es-MX" sz="1050" b="0" baseline="0" dirty="0" smtClean="0">
                          <a:solidFill>
                            <a:schemeClr val="tx1"/>
                          </a:solidFill>
                          <a:latin typeface="Mestiza" panose="00000500000000000000" pitchFamily="50" charset="0"/>
                        </a:rPr>
                        <a:t>Asimismo, se capacitaron y/o certificaron a </a:t>
                      </a:r>
                      <a:r>
                        <a:rPr lang="es-MX" sz="1050" b="1" baseline="0" dirty="0" smtClean="0">
                          <a:solidFill>
                            <a:schemeClr val="tx1"/>
                          </a:solidFill>
                          <a:latin typeface="Mestiza" panose="00000500000000000000" pitchFamily="50" charset="0"/>
                        </a:rPr>
                        <a:t>4</a:t>
                      </a:r>
                      <a:r>
                        <a:rPr lang="es-MX" sz="1050" b="0" baseline="0" dirty="0" smtClean="0">
                          <a:solidFill>
                            <a:schemeClr val="tx1"/>
                          </a:solidFill>
                          <a:latin typeface="Mestiza" panose="00000500000000000000" pitchFamily="50" charset="0"/>
                        </a:rPr>
                        <a:t> personas sobre el Diplomado en gestión, empoderamiento político y habilidades gerenciales con perspectiva de género para el funcionariado público estatal y a </a:t>
                      </a:r>
                      <a:r>
                        <a:rPr lang="es-MX" sz="1050" b="1" baseline="0" dirty="0" smtClean="0">
                          <a:solidFill>
                            <a:schemeClr val="tx1"/>
                          </a:solidFill>
                          <a:latin typeface="Mestiza" panose="00000500000000000000" pitchFamily="50" charset="0"/>
                        </a:rPr>
                        <a:t>7</a:t>
                      </a:r>
                      <a:r>
                        <a:rPr lang="es-MX" sz="1050" b="0" baseline="0" dirty="0" smtClean="0">
                          <a:solidFill>
                            <a:schemeClr val="tx1"/>
                          </a:solidFill>
                          <a:latin typeface="Mestiza" panose="00000500000000000000" pitchFamily="50" charset="0"/>
                        </a:rPr>
                        <a:t> personas respecto a la Certificación en prevención de adicciones como parte del taller “Firmes y Libres” por la Asociación Civil Amor y Convicción.</a:t>
                      </a:r>
                    </a:p>
                    <a:p>
                      <a:pPr algn="just">
                        <a:lnSpc>
                          <a:spcPct val="120000"/>
                        </a:lnSpc>
                      </a:pPr>
                      <a:endParaRPr lang="es-ES" sz="1050" b="0" baseline="0" dirty="0" smtClean="0">
                        <a:solidFill>
                          <a:schemeClr val="tx1"/>
                        </a:solidFill>
                        <a:latin typeface="Mestiza" panose="00000500000000000000" pitchFamily="50" charset="0"/>
                      </a:endParaRPr>
                    </a:p>
                    <a:p>
                      <a:pPr algn="just">
                        <a:lnSpc>
                          <a:spcPct val="120000"/>
                        </a:lnSpc>
                      </a:pPr>
                      <a:r>
                        <a:rPr lang="es-ES" sz="1050" b="0" baseline="0" dirty="0" smtClean="0">
                          <a:solidFill>
                            <a:schemeClr val="tx1"/>
                          </a:solidFill>
                          <a:latin typeface="Mestiza" panose="00000500000000000000" pitchFamily="50" charset="0"/>
                        </a:rPr>
                        <a:t>Respecto al Equipamiento e infraestructura de los elementos policiales y las instituciones de Seguridad Pública se entregaron </a:t>
                      </a:r>
                      <a:r>
                        <a:rPr lang="es-ES" sz="1050" b="1" baseline="0" dirty="0" smtClean="0">
                          <a:solidFill>
                            <a:schemeClr val="tx1"/>
                          </a:solidFill>
                          <a:latin typeface="Mestiza" panose="00000500000000000000" pitchFamily="50" charset="0"/>
                        </a:rPr>
                        <a:t>2,400</a:t>
                      </a:r>
                      <a:r>
                        <a:rPr lang="es-ES" sz="1050" b="0" baseline="0" dirty="0" smtClean="0">
                          <a:solidFill>
                            <a:schemeClr val="tx1"/>
                          </a:solidFill>
                          <a:latin typeface="Mestiza" panose="00000500000000000000" pitchFamily="50" charset="0"/>
                        </a:rPr>
                        <a:t> camisolas, </a:t>
                      </a:r>
                      <a:r>
                        <a:rPr lang="es-ES" sz="1050" b="1" baseline="0" dirty="0" smtClean="0">
                          <a:solidFill>
                            <a:schemeClr val="tx1"/>
                          </a:solidFill>
                          <a:latin typeface="Mestiza" panose="00000500000000000000" pitchFamily="50" charset="0"/>
                        </a:rPr>
                        <a:t>2,400</a:t>
                      </a:r>
                      <a:r>
                        <a:rPr lang="es-ES" sz="1050" b="0" baseline="0" dirty="0" smtClean="0">
                          <a:solidFill>
                            <a:schemeClr val="tx1"/>
                          </a:solidFill>
                          <a:latin typeface="Mestiza" panose="00000500000000000000" pitchFamily="50" charset="0"/>
                        </a:rPr>
                        <a:t> pantalones y </a:t>
                      </a:r>
                      <a:r>
                        <a:rPr lang="es-ES" sz="1050" b="1" baseline="0" dirty="0" smtClean="0">
                          <a:solidFill>
                            <a:schemeClr val="tx1"/>
                          </a:solidFill>
                          <a:latin typeface="Mestiza" panose="00000500000000000000" pitchFamily="50" charset="0"/>
                        </a:rPr>
                        <a:t>1,500</a:t>
                      </a:r>
                      <a:r>
                        <a:rPr lang="es-ES" sz="1050" b="0" baseline="0" dirty="0" smtClean="0">
                          <a:solidFill>
                            <a:schemeClr val="tx1"/>
                          </a:solidFill>
                          <a:latin typeface="Mestiza" panose="00000500000000000000" pitchFamily="50" charset="0"/>
                        </a:rPr>
                        <a:t> pares de botas. Asimismo, se entregaron </a:t>
                      </a:r>
                      <a:r>
                        <a:rPr lang="es-ES" sz="1050" b="1" baseline="0" dirty="0" smtClean="0">
                          <a:solidFill>
                            <a:schemeClr val="tx1"/>
                          </a:solidFill>
                          <a:latin typeface="Mestiza" panose="00000500000000000000" pitchFamily="50" charset="0"/>
                        </a:rPr>
                        <a:t>300</a:t>
                      </a:r>
                      <a:r>
                        <a:rPr lang="es-ES" sz="1050" b="0" baseline="0" dirty="0" smtClean="0">
                          <a:solidFill>
                            <a:schemeClr val="tx1"/>
                          </a:solidFill>
                          <a:latin typeface="Mestiza" panose="00000500000000000000" pitchFamily="50" charset="0"/>
                        </a:rPr>
                        <a:t> chalecos balísticos, </a:t>
                      </a:r>
                      <a:r>
                        <a:rPr lang="es-ES" sz="1050" b="1" baseline="0" dirty="0" smtClean="0">
                          <a:solidFill>
                            <a:schemeClr val="tx1"/>
                          </a:solidFill>
                          <a:latin typeface="Mestiza" panose="00000500000000000000" pitchFamily="50" charset="0"/>
                        </a:rPr>
                        <a:t>410</a:t>
                      </a:r>
                      <a:r>
                        <a:rPr lang="es-ES" sz="1050" b="0" baseline="0" dirty="0" smtClean="0">
                          <a:solidFill>
                            <a:schemeClr val="tx1"/>
                          </a:solidFill>
                          <a:latin typeface="Mestiza" panose="00000500000000000000" pitchFamily="50" charset="0"/>
                        </a:rPr>
                        <a:t> refacciones para vehículos y </a:t>
                      </a:r>
                      <a:r>
                        <a:rPr lang="es-ES" sz="1050" b="1" baseline="0" dirty="0" smtClean="0">
                          <a:solidFill>
                            <a:schemeClr val="tx1"/>
                          </a:solidFill>
                          <a:latin typeface="Mestiza" panose="00000500000000000000" pitchFamily="50" charset="0"/>
                        </a:rPr>
                        <a:t>22</a:t>
                      </a:r>
                      <a:r>
                        <a:rPr lang="es-ES" sz="1050" b="0" baseline="0" dirty="0" smtClean="0">
                          <a:solidFill>
                            <a:schemeClr val="tx1"/>
                          </a:solidFill>
                          <a:latin typeface="Mestiza" panose="00000500000000000000" pitchFamily="50" charset="0"/>
                        </a:rPr>
                        <a:t> vehículos. Además, de </a:t>
                      </a:r>
                      <a:r>
                        <a:rPr lang="es-ES" sz="1050" b="1" baseline="0" dirty="0" smtClean="0">
                          <a:solidFill>
                            <a:schemeClr val="tx1"/>
                          </a:solidFill>
                          <a:latin typeface="Mestiza" panose="00000500000000000000" pitchFamily="50" charset="0"/>
                        </a:rPr>
                        <a:t>142,000</a:t>
                      </a:r>
                      <a:r>
                        <a:rPr lang="es-ES" sz="1050" b="0" baseline="0" dirty="0" smtClean="0">
                          <a:solidFill>
                            <a:schemeClr val="tx1"/>
                          </a:solidFill>
                          <a:latin typeface="Mestiza" panose="00000500000000000000" pitchFamily="50" charset="0"/>
                        </a:rPr>
                        <a:t> cartuchos de arma corta.</a:t>
                      </a:r>
                    </a:p>
                    <a:p>
                      <a:pPr algn="just">
                        <a:lnSpc>
                          <a:spcPct val="120000"/>
                        </a:lnSpc>
                      </a:pPr>
                      <a:endParaRPr lang="es-ES" sz="1050" b="0" baseline="0" dirty="0" smtClean="0">
                        <a:solidFill>
                          <a:schemeClr val="tx1"/>
                        </a:solidFill>
                        <a:latin typeface="Mestiza" panose="00000500000000000000" pitchFamily="50" charset="0"/>
                      </a:endParaRPr>
                    </a:p>
                    <a:p>
                      <a:pPr algn="just">
                        <a:lnSpc>
                          <a:spcPct val="120000"/>
                        </a:lnSpc>
                      </a:pPr>
                      <a:r>
                        <a:rPr lang="es-ES" sz="1050" b="0" baseline="0" dirty="0" smtClean="0">
                          <a:solidFill>
                            <a:schemeClr val="tx1"/>
                          </a:solidFill>
                          <a:latin typeface="Mestiza" panose="00000500000000000000" pitchFamily="50" charset="0"/>
                        </a:rPr>
                        <a:t>En cuanto a la </a:t>
                      </a:r>
                      <a:r>
                        <a:rPr lang="es-MX" sz="1050" b="0" baseline="0" dirty="0" smtClean="0">
                          <a:solidFill>
                            <a:schemeClr val="tx1"/>
                          </a:solidFill>
                          <a:latin typeface="Mestiza" panose="00000500000000000000" pitchFamily="50" charset="0"/>
                        </a:rPr>
                        <a:t>prevención social de la violencia y la delincuencia con participación ciudadana las metas convenidas de capacitación fueron las siguientes: la creación de </a:t>
                      </a:r>
                      <a:r>
                        <a:rPr lang="es-MX" sz="1050" b="1" baseline="0" dirty="0" smtClean="0">
                          <a:solidFill>
                            <a:schemeClr val="tx1"/>
                          </a:solidFill>
                          <a:latin typeface="Mestiza" panose="00000500000000000000" pitchFamily="50" charset="0"/>
                        </a:rPr>
                        <a:t>30</a:t>
                      </a:r>
                      <a:r>
                        <a:rPr lang="es-MX" sz="1050" b="0" baseline="0" dirty="0" smtClean="0">
                          <a:solidFill>
                            <a:schemeClr val="tx1"/>
                          </a:solidFill>
                          <a:latin typeface="Mestiza" panose="00000500000000000000" pitchFamily="50" charset="0"/>
                        </a:rPr>
                        <a:t> redes de mujeres constructoras de paz (MUCPAZ) meta que se cumplió al </a:t>
                      </a:r>
                      <a:r>
                        <a:rPr lang="es-MX" sz="1050" b="1" baseline="0" dirty="0" smtClean="0">
                          <a:solidFill>
                            <a:schemeClr val="tx1"/>
                          </a:solidFill>
                          <a:latin typeface="Mestiza" panose="00000500000000000000" pitchFamily="50" charset="0"/>
                        </a:rPr>
                        <a:t>100%</a:t>
                      </a:r>
                      <a:r>
                        <a:rPr lang="es-MX" sz="1050" b="0" baseline="0" dirty="0" smtClean="0">
                          <a:solidFill>
                            <a:schemeClr val="tx1"/>
                          </a:solidFill>
                          <a:latin typeface="Mestiza" panose="00000500000000000000" pitchFamily="50" charset="0"/>
                        </a:rPr>
                        <a:t>; seguimiento a los comités de vigilancia ciudadana y comités de vigilancia escolar, meta cumplida al </a:t>
                      </a:r>
                      <a:r>
                        <a:rPr lang="es-MX" sz="1050" b="1" baseline="0" dirty="0" smtClean="0">
                          <a:solidFill>
                            <a:schemeClr val="tx1"/>
                          </a:solidFill>
                          <a:latin typeface="Mestiza" panose="00000500000000000000" pitchFamily="50" charset="0"/>
                        </a:rPr>
                        <a:t>100%</a:t>
                      </a:r>
                      <a:r>
                        <a:rPr lang="es-MX" sz="1050" b="0" baseline="0" dirty="0" smtClean="0">
                          <a:solidFill>
                            <a:schemeClr val="tx1"/>
                          </a:solidFill>
                          <a:latin typeface="Mestiza" panose="00000500000000000000" pitchFamily="50" charset="0"/>
                        </a:rPr>
                        <a:t>; </a:t>
                      </a:r>
                      <a:r>
                        <a:rPr lang="es-MX" sz="1050" b="1" baseline="0" dirty="0" smtClean="0">
                          <a:solidFill>
                            <a:schemeClr val="tx1"/>
                          </a:solidFill>
                          <a:latin typeface="Mestiza" panose="00000500000000000000" pitchFamily="50" charset="0"/>
                        </a:rPr>
                        <a:t>12</a:t>
                      </a:r>
                      <a:r>
                        <a:rPr lang="es-MX" sz="1050" b="0" baseline="0" dirty="0" smtClean="0">
                          <a:solidFill>
                            <a:schemeClr val="tx1"/>
                          </a:solidFill>
                          <a:latin typeface="Mestiza" panose="00000500000000000000" pitchFamily="50" charset="0"/>
                        </a:rPr>
                        <a:t> campañas de difusión en radio y televisión sobre seguridad vial, campañas que se complementaron con </a:t>
                      </a:r>
                      <a:r>
                        <a:rPr lang="es-MX" sz="1050" b="1" baseline="0" dirty="0" smtClean="0">
                          <a:solidFill>
                            <a:schemeClr val="tx1"/>
                          </a:solidFill>
                          <a:latin typeface="Mestiza" panose="00000500000000000000" pitchFamily="50" charset="0"/>
                        </a:rPr>
                        <a:t>1</a:t>
                      </a:r>
                      <a:r>
                        <a:rPr lang="es-MX" sz="1050" b="0" baseline="0" dirty="0" smtClean="0">
                          <a:solidFill>
                            <a:schemeClr val="tx1"/>
                          </a:solidFill>
                          <a:latin typeface="Mestiza" panose="00000500000000000000" pitchFamily="50" charset="0"/>
                        </a:rPr>
                        <a:t> foro de movilidad sostenible y </a:t>
                      </a:r>
                      <a:r>
                        <a:rPr lang="es-MX" sz="1050" b="1" baseline="0" dirty="0" smtClean="0">
                          <a:solidFill>
                            <a:schemeClr val="tx1"/>
                          </a:solidFill>
                          <a:latin typeface="Mestiza" panose="00000500000000000000" pitchFamily="50" charset="0"/>
                        </a:rPr>
                        <a:t>2</a:t>
                      </a:r>
                      <a:r>
                        <a:rPr lang="es-MX" sz="1050" b="0" baseline="0" dirty="0" smtClean="0">
                          <a:solidFill>
                            <a:schemeClr val="tx1"/>
                          </a:solidFill>
                          <a:latin typeface="Mestiza" panose="00000500000000000000" pitchFamily="50" charset="0"/>
                        </a:rPr>
                        <a:t> talleres planeación estratégica cumpliéndose al </a:t>
                      </a:r>
                      <a:r>
                        <a:rPr lang="es-MX" sz="1050" b="1" baseline="0" dirty="0" smtClean="0">
                          <a:solidFill>
                            <a:schemeClr val="tx1"/>
                          </a:solidFill>
                          <a:latin typeface="Mestiza" panose="00000500000000000000" pitchFamily="50" charset="0"/>
                        </a:rPr>
                        <a:t>100%</a:t>
                      </a:r>
                      <a:r>
                        <a:rPr lang="es-MX" sz="1050" b="0" baseline="0" dirty="0" smtClean="0">
                          <a:solidFill>
                            <a:schemeClr val="tx1"/>
                          </a:solidFill>
                          <a:latin typeface="Mestiza" panose="00000500000000000000" pitchFamily="50" charset="0"/>
                        </a:rPr>
                        <a:t>; </a:t>
                      </a:r>
                      <a:r>
                        <a:rPr lang="es-MX" sz="1050" b="1" baseline="0" dirty="0" smtClean="0">
                          <a:solidFill>
                            <a:schemeClr val="tx1"/>
                          </a:solidFill>
                          <a:latin typeface="Mestiza" panose="00000500000000000000" pitchFamily="50" charset="0"/>
                        </a:rPr>
                        <a:t>200</a:t>
                      </a:r>
                      <a:r>
                        <a:rPr lang="es-MX" sz="1050" b="0" baseline="0" dirty="0" smtClean="0">
                          <a:solidFill>
                            <a:schemeClr val="tx1"/>
                          </a:solidFill>
                          <a:latin typeface="Mestiza" panose="00000500000000000000" pitchFamily="50" charset="0"/>
                        </a:rPr>
                        <a:t> jornadas comunitarias para promover los mensajes de la Estrategia Nacional de Prevención de Adicciones Juntos por la Paz, meta cumplida al </a:t>
                      </a:r>
                      <a:r>
                        <a:rPr lang="es-MX" sz="1050" b="1" baseline="0" dirty="0" smtClean="0">
                          <a:solidFill>
                            <a:schemeClr val="tx1"/>
                          </a:solidFill>
                          <a:latin typeface="Mestiza" panose="00000500000000000000" pitchFamily="50" charset="0"/>
                        </a:rPr>
                        <a:t>100%</a:t>
                      </a:r>
                      <a:r>
                        <a:rPr lang="es-MX" sz="1050" b="0" baseline="0" dirty="0" smtClean="0">
                          <a:solidFill>
                            <a:schemeClr val="tx1"/>
                          </a:solidFill>
                          <a:latin typeface="Mestiza" panose="00000500000000000000" pitchFamily="50" charset="0"/>
                        </a:rPr>
                        <a:t>; </a:t>
                      </a:r>
                      <a:r>
                        <a:rPr lang="es-MX" sz="1050" b="1" baseline="0" dirty="0" smtClean="0">
                          <a:solidFill>
                            <a:schemeClr val="tx1"/>
                          </a:solidFill>
                          <a:latin typeface="Mestiza" panose="00000500000000000000" pitchFamily="50" charset="0"/>
                        </a:rPr>
                        <a:t>1</a:t>
                      </a:r>
                      <a:r>
                        <a:rPr lang="es-MX" sz="1050" b="0" baseline="0" dirty="0" smtClean="0">
                          <a:solidFill>
                            <a:schemeClr val="tx1"/>
                          </a:solidFill>
                          <a:latin typeface="Mestiza" panose="00000500000000000000" pitchFamily="50" charset="0"/>
                        </a:rPr>
                        <a:t> diagnóstico situacional georreferenciado sobre adicciones, meta cumplida al </a:t>
                      </a:r>
                      <a:r>
                        <a:rPr lang="es-MX" sz="1050" b="1" baseline="0" dirty="0" smtClean="0">
                          <a:solidFill>
                            <a:schemeClr val="tx1"/>
                          </a:solidFill>
                          <a:latin typeface="Mestiza" panose="00000500000000000000" pitchFamily="50" charset="0"/>
                        </a:rPr>
                        <a:t>100% </a:t>
                      </a:r>
                      <a:r>
                        <a:rPr lang="es-MX" sz="1050" b="0" baseline="0" dirty="0" smtClean="0">
                          <a:solidFill>
                            <a:schemeClr val="tx1"/>
                          </a:solidFill>
                          <a:latin typeface="Mestiza" panose="00000500000000000000" pitchFamily="50" charset="0"/>
                        </a:rPr>
                        <a:t>y la campaña permanente de donación y registro voluntario de armas de fuego meta cumplida también al </a:t>
                      </a:r>
                      <a:r>
                        <a:rPr lang="es-MX" sz="1050" b="1" baseline="0" dirty="0" smtClean="0">
                          <a:solidFill>
                            <a:schemeClr val="tx1"/>
                          </a:solidFill>
                          <a:latin typeface="Mestiza" panose="00000500000000000000" pitchFamily="50" charset="0"/>
                        </a:rPr>
                        <a:t>100%</a:t>
                      </a:r>
                      <a:r>
                        <a:rPr lang="es-MX" sz="1050" b="0" baseline="0" dirty="0" smtClean="0">
                          <a:solidFill>
                            <a:schemeClr val="tx1"/>
                          </a:solidFill>
                          <a:latin typeface="Mestiza" panose="00000500000000000000" pitchFamily="50" charset="0"/>
                        </a:rPr>
                        <a:t>.</a:t>
                      </a:r>
                      <a:endParaRPr lang="es-ES" sz="1050" b="0" baseline="0" dirty="0" smtClean="0">
                        <a:solidFill>
                          <a:schemeClr val="tx1"/>
                        </a:solidFill>
                        <a:latin typeface="Mestiza" panose="00000500000000000000" pitchFamily="50" charset="0"/>
                      </a:endParaRPr>
                    </a:p>
                    <a:p>
                      <a:pPr algn="just">
                        <a:lnSpc>
                          <a:spcPct val="120000"/>
                        </a:lnSpc>
                      </a:pPr>
                      <a:endParaRPr lang="es-ES" sz="1050" b="0" baseline="0" dirty="0" smtClean="0">
                        <a:solidFill>
                          <a:schemeClr val="tx1"/>
                        </a:solidFill>
                        <a:latin typeface="Mestiza" panose="00000500000000000000" pitchFamily="50" charset="0"/>
                      </a:endParaRPr>
                    </a:p>
                    <a:p>
                      <a:pPr algn="just">
                        <a:lnSpc>
                          <a:spcPct val="120000"/>
                        </a:lnSpc>
                      </a:pPr>
                      <a:r>
                        <a:rPr lang="es-ES" sz="1050" b="0" baseline="0" dirty="0" smtClean="0">
                          <a:solidFill>
                            <a:schemeClr val="tx1"/>
                          </a:solidFill>
                          <a:latin typeface="Mestiza" panose="00000500000000000000" pitchFamily="50" charset="0"/>
                        </a:rPr>
                        <a:t>En referencia al </a:t>
                      </a:r>
                      <a:r>
                        <a:rPr lang="es-MX" sz="1050" b="0" baseline="0" dirty="0" smtClean="0">
                          <a:solidFill>
                            <a:schemeClr val="tx1"/>
                          </a:solidFill>
                          <a:latin typeface="Mestiza" panose="00000500000000000000" pitchFamily="50" charset="0"/>
                        </a:rPr>
                        <a:t>Sistema Nacional de Atención a Llamadas de Emergencia y Denuncias Ciudadanas se cuenta con </a:t>
                      </a:r>
                      <a:r>
                        <a:rPr lang="es-MX" sz="1050" b="1" baseline="0" dirty="0" smtClean="0">
                          <a:solidFill>
                            <a:schemeClr val="tx1"/>
                          </a:solidFill>
                          <a:latin typeface="Mestiza" panose="00000500000000000000" pitchFamily="50" charset="0"/>
                        </a:rPr>
                        <a:t>71</a:t>
                      </a:r>
                      <a:r>
                        <a:rPr lang="es-MX" sz="1050" b="0" baseline="0" dirty="0" smtClean="0">
                          <a:solidFill>
                            <a:schemeClr val="tx1"/>
                          </a:solidFill>
                          <a:latin typeface="Mestiza" panose="00000500000000000000" pitchFamily="50" charset="0"/>
                        </a:rPr>
                        <a:t> personas en emergencias 9-1-1  y </a:t>
                      </a:r>
                      <a:r>
                        <a:rPr lang="es-MX" sz="1050" b="1" baseline="0" dirty="0" smtClean="0">
                          <a:solidFill>
                            <a:schemeClr val="tx1"/>
                          </a:solidFill>
                          <a:latin typeface="Mestiza" panose="00000500000000000000" pitchFamily="50" charset="0"/>
                        </a:rPr>
                        <a:t>5</a:t>
                      </a:r>
                      <a:r>
                        <a:rPr lang="es-MX" sz="1050" b="0" baseline="0" dirty="0" smtClean="0">
                          <a:solidFill>
                            <a:schemeClr val="tx1"/>
                          </a:solidFill>
                          <a:latin typeface="Mestiza" panose="00000500000000000000" pitchFamily="50" charset="0"/>
                        </a:rPr>
                        <a:t> en denuncia anónima 089, así como el total de personas que cuentan con la constancia del curso en línea “</a:t>
                      </a:r>
                      <a:r>
                        <a:rPr lang="es-MX" sz="1050" b="0" i="1" baseline="0" dirty="0" smtClean="0">
                          <a:solidFill>
                            <a:schemeClr val="tx1"/>
                          </a:solidFill>
                          <a:latin typeface="Mestiza" panose="00000500000000000000" pitchFamily="50" charset="0"/>
                        </a:rPr>
                        <a:t>Inducción a la igualdad entre mujeres y hombres</a:t>
                      </a:r>
                      <a:r>
                        <a:rPr lang="es-MX" sz="1050" b="0" baseline="0" dirty="0" smtClean="0">
                          <a:solidFill>
                            <a:schemeClr val="tx1"/>
                          </a:solidFill>
                          <a:latin typeface="Mestiza" panose="00000500000000000000" pitchFamily="50" charset="0"/>
                        </a:rPr>
                        <a:t>”, en emergencias 9-1-1  un total de</a:t>
                      </a:r>
                      <a:r>
                        <a:rPr lang="es-MX" sz="1050" b="1" baseline="0" dirty="0" smtClean="0">
                          <a:solidFill>
                            <a:schemeClr val="tx1"/>
                          </a:solidFill>
                          <a:latin typeface="Mestiza" panose="00000500000000000000" pitchFamily="50" charset="0"/>
                        </a:rPr>
                        <a:t> 70 </a:t>
                      </a:r>
                      <a:r>
                        <a:rPr lang="es-MX" sz="1050" b="0" baseline="0" dirty="0" smtClean="0">
                          <a:solidFill>
                            <a:schemeClr val="tx1"/>
                          </a:solidFill>
                          <a:latin typeface="Mestiza" panose="00000500000000000000" pitchFamily="50" charset="0"/>
                        </a:rPr>
                        <a:t>personas cuentan con dicha constancia y respecto a denuncia anónima 089, </a:t>
                      </a:r>
                      <a:r>
                        <a:rPr lang="es-MX" sz="1050" b="1" baseline="0" dirty="0" smtClean="0">
                          <a:solidFill>
                            <a:schemeClr val="tx1"/>
                          </a:solidFill>
                          <a:latin typeface="Mestiza" panose="00000500000000000000" pitchFamily="50" charset="0"/>
                        </a:rPr>
                        <a:t>4</a:t>
                      </a:r>
                      <a:r>
                        <a:rPr lang="es-MX" sz="1050" b="0" baseline="0" dirty="0" smtClean="0">
                          <a:solidFill>
                            <a:schemeClr val="tx1"/>
                          </a:solidFill>
                          <a:latin typeface="Mestiza" panose="00000500000000000000" pitchFamily="50" charset="0"/>
                        </a:rPr>
                        <a:t> personas cuentan con su constancia.</a:t>
                      </a:r>
                      <a:endParaRPr lang="es-ES" sz="1050" b="0" baseline="0" dirty="0">
                        <a:solidFill>
                          <a:schemeClr val="tx1"/>
                        </a:solidFill>
                        <a:latin typeface="Mestiza" panose="00000500000000000000" pitchFamily="50"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4" name="3 Pentágono"/>
          <p:cNvSpPr/>
          <p:nvPr/>
        </p:nvSpPr>
        <p:spPr>
          <a:xfrm rot="5400000">
            <a:off x="-2214760" y="3717080"/>
            <a:ext cx="5076512" cy="396000"/>
          </a:xfrm>
          <a:prstGeom prst="homePlat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5" name="4 Elipse"/>
          <p:cNvSpPr/>
          <p:nvPr/>
        </p:nvSpPr>
        <p:spPr>
          <a:xfrm>
            <a:off x="35496" y="1052800"/>
            <a:ext cx="576000" cy="576000"/>
          </a:xfrm>
          <a:prstGeom prst="ellips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6" name="5 CuadroTexto"/>
          <p:cNvSpPr txBox="1"/>
          <p:nvPr/>
        </p:nvSpPr>
        <p:spPr>
          <a:xfrm rot="16200000">
            <a:off x="-444502" y="3555493"/>
            <a:ext cx="1535998"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Servicios y Gestión</a:t>
            </a:r>
          </a:p>
        </p:txBody>
      </p:sp>
      <p:sp>
        <p:nvSpPr>
          <p:cNvPr id="7" name="6 Cheurón"/>
          <p:cNvSpPr/>
          <p:nvPr/>
        </p:nvSpPr>
        <p:spPr>
          <a:xfrm>
            <a:off x="703002" y="1124784"/>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anose="00000500000000000000" pitchFamily="50" charset="0"/>
              </a:rPr>
              <a:t>Análisis de Servicios y Gestión</a:t>
            </a:r>
          </a:p>
        </p:txBody>
      </p:sp>
      <p:sp>
        <p:nvSpPr>
          <p:cNvPr id="11" name="16 Marcador de número de diapositiva">
            <a:extLst>
              <a:ext uri="{FF2B5EF4-FFF2-40B4-BE49-F238E27FC236}">
                <a16:creationId xmlns:a16="http://schemas.microsoft.com/office/drawing/2014/main" id="{BADFECD6-1E01-45DD-9F87-6894FAE961EB}"/>
              </a:ext>
            </a:extLst>
          </p:cNvPr>
          <p:cNvSpPr>
            <a:spLocks noGrp="1"/>
          </p:cNvSpPr>
          <p:nvPr>
            <p:ph type="sldNum" sz="quarter" idx="4"/>
          </p:nvPr>
        </p:nvSpPr>
        <p:spPr>
          <a:xfrm>
            <a:off x="8316416" y="6669384"/>
            <a:ext cx="828000" cy="216000"/>
          </a:xfrm>
        </p:spPr>
        <p:txBody>
          <a:bodyPr/>
          <a:lstStyle/>
          <a:p>
            <a:fld id="{34762513-7D76-44F4-A4EB-02F5BA9AE113}" type="slidenum">
              <a:rPr lang="es-MX" smtClean="0"/>
              <a:t>5</a:t>
            </a:fld>
            <a:endParaRPr lang="es-MX" dirty="0"/>
          </a:p>
        </p:txBody>
      </p:sp>
    </p:spTree>
    <p:extLst>
      <p:ext uri="{BB962C8B-B14F-4D97-AF65-F5344CB8AC3E}">
        <p14:creationId xmlns:p14="http://schemas.microsoft.com/office/powerpoint/2010/main" val="3010048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a:xfrm>
            <a:off x="8316416" y="6669384"/>
            <a:ext cx="828000" cy="216000"/>
          </a:xfrm>
        </p:spPr>
        <p:txBody>
          <a:bodyPr/>
          <a:lstStyle/>
          <a:p>
            <a:fld id="{34762513-7D76-44F4-A4EB-02F5BA9AE113}" type="slidenum">
              <a:rPr lang="es-MX" smtClean="0"/>
              <a:t>6</a:t>
            </a:fld>
            <a:endParaRPr lang="es-MX" dirty="0"/>
          </a:p>
        </p:txBody>
      </p:sp>
      <p:sp>
        <p:nvSpPr>
          <p:cNvPr id="9" name="8 Pentágono"/>
          <p:cNvSpPr/>
          <p:nvPr/>
        </p:nvSpPr>
        <p:spPr>
          <a:xfrm rot="5400000">
            <a:off x="-2340800" y="3807064"/>
            <a:ext cx="5328592" cy="396000"/>
          </a:xfrm>
          <a:prstGeom prst="homePlat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052800"/>
            <a:ext cx="576000" cy="576000"/>
          </a:xfrm>
          <a:prstGeom prst="ellips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6</a:t>
            </a:r>
          </a:p>
        </p:txBody>
      </p:sp>
      <p:sp>
        <p:nvSpPr>
          <p:cNvPr id="12" name="11 CuadroTexto"/>
          <p:cNvSpPr txBox="1"/>
          <p:nvPr/>
        </p:nvSpPr>
        <p:spPr>
          <a:xfrm rot="16200000">
            <a:off x="-539666" y="3505597"/>
            <a:ext cx="1726336"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1696118227"/>
              </p:ext>
            </p:extLst>
          </p:nvPr>
        </p:nvGraphicFramePr>
        <p:xfrm>
          <a:off x="755577" y="1265490"/>
          <a:ext cx="8208912" cy="5402880"/>
        </p:xfrm>
        <a:graphic>
          <a:graphicData uri="http://schemas.openxmlformats.org/drawingml/2006/table">
            <a:tbl>
              <a:tblPr firstRow="1" bandRow="1">
                <a:effectLst/>
                <a:tableStyleId>{5C22544A-7EE6-4342-B048-85BDC9FD1C3A}</a:tableStyleId>
              </a:tblPr>
              <a:tblGrid>
                <a:gridCol w="4128102">
                  <a:extLst>
                    <a:ext uri="{9D8B030D-6E8A-4147-A177-3AD203B41FA5}">
                      <a16:colId xmlns:a16="http://schemas.microsoft.com/office/drawing/2014/main" val="20000"/>
                    </a:ext>
                  </a:extLst>
                </a:gridCol>
                <a:gridCol w="4080810">
                  <a:extLst>
                    <a:ext uri="{9D8B030D-6E8A-4147-A177-3AD203B41FA5}">
                      <a16:colId xmlns:a16="http://schemas.microsoft.com/office/drawing/2014/main" val="20001"/>
                    </a:ext>
                  </a:extLst>
                </a:gridCol>
              </a:tblGrid>
              <a:tr h="324000">
                <a:tc>
                  <a:txBody>
                    <a:bodyPr/>
                    <a:lstStyle/>
                    <a:p>
                      <a:pPr algn="ctr"/>
                      <a:r>
                        <a:rPr lang="es-MX" sz="1000" b="1" dirty="0">
                          <a:solidFill>
                            <a:schemeClr val="bg1"/>
                          </a:solidFill>
                          <a:effectLst>
                            <a:outerShdw blurRad="38100" dist="38100" dir="2700000" algn="tl">
                              <a:srgbClr val="000000">
                                <a:alpha val="43137"/>
                              </a:srgbClr>
                            </a:outerShdw>
                          </a:effectLst>
                          <a:latin typeface="Mestiza" panose="00000500000000000000" pitchFamily="50" charset="0"/>
                        </a:rPr>
                        <a:t>Fortalezas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00" b="1" dirty="0">
                          <a:solidFill>
                            <a:schemeClr val="bg1"/>
                          </a:solidFill>
                          <a:effectLst>
                            <a:outerShdw blurRad="38100" dist="38100" dir="2700000" algn="tl">
                              <a:srgbClr val="000000">
                                <a:alpha val="43137"/>
                              </a:srgbClr>
                            </a:outerShdw>
                          </a:effectLst>
                          <a:latin typeface="Mestiza" panose="00000500000000000000" pitchFamily="50" charset="0"/>
                        </a:rPr>
                        <a:t>Debilidades</a:t>
                      </a:r>
                      <a:endParaRPr lang="es-MX" sz="1000" b="1" baseline="0" dirty="0">
                        <a:solidFill>
                          <a:schemeClr val="bg1"/>
                        </a:solidFill>
                        <a:effectLst>
                          <a:outerShdw blurRad="38100" dist="38100" dir="2700000" algn="tl">
                            <a:srgbClr val="000000">
                              <a:alpha val="43137"/>
                            </a:srgbClr>
                          </a:outerShdw>
                        </a:effectLst>
                        <a:latin typeface="Mestiza" panose="00000500000000000000" pitchFamily="50"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232000">
                <a:tc>
                  <a:txBody>
                    <a:bodyPr/>
                    <a:lstStyle/>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Se cuenta con los recursos materiales, tecnológicos y humanos (adquisición de papelería, limpieza, reimpresión, combustibles y lubricantes, compra de mobiliario, equipo de cómputo, equipo de impresión, equipo de área médica y de área ludoteca, área de albergue transitorio, además del mejoramiento de la infraestructura física del edificio.</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Se dispone personal administrativo profesional, especializado y evaluado para cumplir con sus funciones de acuerdo a sus perfiles para cada área, además de reconocer su gran compromiso y amplia experiencia.</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Se brindan capacitaciones y profesionalización de manera permanente al personal operativo y administrativo.</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Existen convenios de colaboración con universidades, empresas y organismos ciudadanos.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Falta de espacio para el resguardo de expedientes físicos.</a:t>
                      </a:r>
                    </a:p>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Se cuenta con poco personal, es decir, personal insuficiente, además de presentarse rotación de personal.</a:t>
                      </a:r>
                    </a:p>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No todo el personal puede acceder a las capacitaciones.</a:t>
                      </a:r>
                    </a:p>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El recurso para materiales y suministros puede llegar a ser limitado.</a:t>
                      </a:r>
                    </a:p>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Infraestructura inadecuada y obsoleta en Centros Penitenciarios del Estado.</a:t>
                      </a:r>
                    </a:p>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Existe personal sin capacitación formal y/o profesionalización en su área de desempeño.</a:t>
                      </a:r>
                    </a:p>
                    <a:p>
                      <a:pPr marL="171450" indent="-171450" algn="just" defTabSz="914400" rtl="0" eaLnBrk="1" latinLnBrk="0" hangingPunct="1">
                        <a:lnSpc>
                          <a:spcPct val="120000"/>
                        </a:lnSpc>
                        <a:buFont typeface="Arial" pitchFamily="34" charset="0"/>
                        <a:buChar char="•"/>
                      </a:pPr>
                      <a:r>
                        <a:rPr lang="es-MX" sz="1000" b="0" kern="1200" dirty="0" smtClean="0">
                          <a:solidFill>
                            <a:schemeClr val="tx1"/>
                          </a:solidFill>
                          <a:latin typeface="Mestiza" panose="00000500000000000000" pitchFamily="50" charset="0"/>
                          <a:ea typeface="+mn-ea"/>
                          <a:cs typeface="+mn-cs"/>
                        </a:rPr>
                        <a:t>Disfuncionalidad tecnológica.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24000">
                <a:tc>
                  <a:txBody>
                    <a:bodyPr/>
                    <a:lstStyle/>
                    <a:p>
                      <a:pPr marL="0" algn="ctr" defTabSz="914400" rtl="0" eaLnBrk="1" latinLnBrk="0" hangingPunct="1"/>
                      <a:r>
                        <a:rPr lang="es-MX" sz="1000" b="1" kern="1200" dirty="0">
                          <a:solidFill>
                            <a:schemeClr val="bg1"/>
                          </a:solidFill>
                          <a:effectLst>
                            <a:outerShdw blurRad="38100" dist="38100" dir="2700000" algn="tl">
                              <a:srgbClr val="000000">
                                <a:alpha val="43137"/>
                              </a:srgbClr>
                            </a:outerShdw>
                          </a:effectLst>
                          <a:latin typeface="Mestiza" panose="00000500000000000000" pitchFamily="50" charset="0"/>
                          <a:ea typeface="+mn-ea"/>
                          <a:cs typeface="+mn-cs"/>
                        </a:rPr>
                        <a:t>Oportunidades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00" b="1" kern="1200" dirty="0">
                          <a:solidFill>
                            <a:schemeClr val="bg1"/>
                          </a:solidFill>
                          <a:effectLst>
                            <a:outerShdw blurRad="38100" dist="38100" dir="2700000" algn="tl">
                              <a:srgbClr val="000000">
                                <a:alpha val="43137"/>
                              </a:srgbClr>
                            </a:outerShdw>
                          </a:effectLst>
                          <a:latin typeface="Mestiza" panose="00000500000000000000" pitchFamily="50" charset="0"/>
                          <a:ea typeface="+mn-ea"/>
                          <a:cs typeface="+mn-cs"/>
                        </a:rPr>
                        <a:t>Amenazas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1374573">
                <a:tc>
                  <a:txBody>
                    <a:bodyPr/>
                    <a:lstStyle/>
                    <a:p>
                      <a:pPr marL="171450" marR="0" lvl="0" indent="-171450" algn="just" defTabSz="914400" rtl="0" eaLnBrk="1" fontAlgn="auto" latinLnBrk="0" hangingPunct="1">
                        <a:lnSpc>
                          <a:spcPct val="120000"/>
                        </a:lnSpc>
                        <a:spcBef>
                          <a:spcPts val="0"/>
                        </a:spcBef>
                        <a:spcAft>
                          <a:spcPts val="0"/>
                        </a:spcAft>
                        <a:buClrTx/>
                        <a:buSzTx/>
                        <a:buFont typeface="Arial" pitchFamily="34" charset="0"/>
                        <a:buChar char="•"/>
                        <a:tabLst/>
                        <a:defRPr/>
                      </a:pPr>
                      <a:r>
                        <a:rPr lang="es-MX" sz="1000" b="0" kern="1200" dirty="0" smtClean="0">
                          <a:solidFill>
                            <a:schemeClr val="tx1"/>
                          </a:solidFill>
                          <a:latin typeface="Mestiza" panose="00000500000000000000" pitchFamily="50" charset="0"/>
                          <a:ea typeface="+mn-ea"/>
                          <a:cs typeface="+mn-cs"/>
                        </a:rPr>
                        <a:t>Fomentar y difundir la cultura de la prevención de conductas antisociales.</a:t>
                      </a:r>
                    </a:p>
                    <a:p>
                      <a:pPr marL="171450" marR="0" lvl="0" indent="-171450" algn="just" defTabSz="914400" rtl="0" eaLnBrk="1" fontAlgn="auto" latinLnBrk="0" hangingPunct="1">
                        <a:lnSpc>
                          <a:spcPct val="120000"/>
                        </a:lnSpc>
                        <a:spcBef>
                          <a:spcPts val="0"/>
                        </a:spcBef>
                        <a:spcAft>
                          <a:spcPts val="0"/>
                        </a:spcAft>
                        <a:buClrTx/>
                        <a:buSzTx/>
                        <a:buFont typeface="Arial" pitchFamily="34" charset="0"/>
                        <a:buChar char="•"/>
                        <a:tabLst/>
                        <a:defRPr/>
                      </a:pPr>
                      <a:r>
                        <a:rPr lang="es-MX" sz="1000" b="0" kern="1200" dirty="0" smtClean="0">
                          <a:solidFill>
                            <a:schemeClr val="tx1"/>
                          </a:solidFill>
                          <a:latin typeface="Mestiza" panose="00000500000000000000" pitchFamily="50" charset="0"/>
                          <a:ea typeface="+mn-ea"/>
                          <a:cs typeface="+mn-cs"/>
                        </a:rPr>
                        <a:t>Fomentar las campañas de difusión y concientización dirigidas al uso del Sistema de Atención de Llamadas de Emergencia.</a:t>
                      </a:r>
                    </a:p>
                    <a:p>
                      <a:pPr marL="171450" marR="0" lvl="0" indent="-171450" algn="just" defTabSz="914400" rtl="0" eaLnBrk="1" fontAlgn="auto" latinLnBrk="0" hangingPunct="1">
                        <a:lnSpc>
                          <a:spcPct val="120000"/>
                        </a:lnSpc>
                        <a:spcBef>
                          <a:spcPts val="0"/>
                        </a:spcBef>
                        <a:spcAft>
                          <a:spcPts val="0"/>
                        </a:spcAft>
                        <a:buClrTx/>
                        <a:buSzTx/>
                        <a:buFont typeface="Arial" pitchFamily="34" charset="0"/>
                        <a:buChar char="•"/>
                        <a:tabLst/>
                        <a:defRPr/>
                      </a:pPr>
                      <a:r>
                        <a:rPr lang="es-MX" sz="1000" b="0" kern="1200" dirty="0" smtClean="0">
                          <a:solidFill>
                            <a:schemeClr val="tx1"/>
                          </a:solidFill>
                          <a:latin typeface="Mestiza" panose="00000500000000000000" pitchFamily="50" charset="0"/>
                          <a:ea typeface="+mn-ea"/>
                          <a:cs typeface="+mn-cs"/>
                        </a:rPr>
                        <a:t>Continuar con la coordinación institucional con federación y municipios.</a:t>
                      </a:r>
                    </a:p>
                    <a:p>
                      <a:pPr marL="171450" marR="0" lvl="0" indent="-171450" algn="just" defTabSz="914400" rtl="0" eaLnBrk="1" fontAlgn="auto" latinLnBrk="0" hangingPunct="1">
                        <a:lnSpc>
                          <a:spcPct val="120000"/>
                        </a:lnSpc>
                        <a:spcBef>
                          <a:spcPts val="0"/>
                        </a:spcBef>
                        <a:spcAft>
                          <a:spcPts val="0"/>
                        </a:spcAft>
                        <a:buClrTx/>
                        <a:buSzTx/>
                        <a:buFont typeface="Arial" pitchFamily="34" charset="0"/>
                        <a:buChar char="•"/>
                        <a:tabLst/>
                        <a:defRPr/>
                      </a:pPr>
                      <a:r>
                        <a:rPr lang="es-MX" sz="1000" b="0" kern="1200" dirty="0" smtClean="0">
                          <a:solidFill>
                            <a:schemeClr val="tx1"/>
                          </a:solidFill>
                          <a:latin typeface="Mestiza" panose="00000500000000000000" pitchFamily="50" charset="0"/>
                          <a:ea typeface="+mn-ea"/>
                          <a:cs typeface="+mn-cs"/>
                        </a:rPr>
                        <a:t>Fortalecer el compromiso, la coordinación institucional y la promoción de buenas prácticas.</a:t>
                      </a:r>
                    </a:p>
                    <a:p>
                      <a:pPr marL="171450" marR="0" lvl="0" indent="-171450" algn="just" defTabSz="914400" rtl="0" eaLnBrk="1" fontAlgn="auto" latinLnBrk="0" hangingPunct="1">
                        <a:lnSpc>
                          <a:spcPct val="120000"/>
                        </a:lnSpc>
                        <a:spcBef>
                          <a:spcPts val="0"/>
                        </a:spcBef>
                        <a:spcAft>
                          <a:spcPts val="0"/>
                        </a:spcAft>
                        <a:buClrTx/>
                        <a:buSzTx/>
                        <a:buFont typeface="Arial" pitchFamily="34" charset="0"/>
                        <a:buChar char="•"/>
                        <a:tabLst/>
                        <a:defRPr/>
                      </a:pPr>
                      <a:r>
                        <a:rPr lang="es-MX" sz="1000" b="0" kern="1200" dirty="0" smtClean="0">
                          <a:solidFill>
                            <a:schemeClr val="tx1"/>
                          </a:solidFill>
                          <a:latin typeface="Mestiza" panose="00000500000000000000" pitchFamily="50" charset="0"/>
                          <a:ea typeface="+mn-ea"/>
                          <a:cs typeface="+mn-cs"/>
                        </a:rPr>
                        <a:t>Surgimiento de nuevas tecnologías en telecomunicaciones, que permiten la mejora de las funciones de las Instituciones de Seguridad Pública.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Insuficiencia presupuestaria debido a los recortes estatales y federales.</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Resguardo inadecuado de expedientes.</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Existen zonas de alta incidencia de fenómenos meteorológicos.</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Poca cultura de denuncia por parte de la población.</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Se presentan delitos cibernéticos y profesionalización de la delincuencia.</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Ataque de grupos delictivos contra la infraestructura de video vigilancia instalada en las principales ciudades del estado.</a:t>
                      </a:r>
                    </a:p>
                    <a:p>
                      <a:pPr marL="171450" indent="-171450" algn="just">
                        <a:lnSpc>
                          <a:spcPct val="120000"/>
                        </a:lnSpc>
                        <a:buFont typeface="Arial" pitchFamily="34" charset="0"/>
                        <a:buChar char="•"/>
                      </a:pPr>
                      <a:r>
                        <a:rPr lang="es-MX" sz="1000" b="0" dirty="0" smtClean="0">
                          <a:solidFill>
                            <a:schemeClr val="tx1"/>
                          </a:solidFill>
                          <a:latin typeface="Mestiza" panose="00000500000000000000" pitchFamily="50" charset="0"/>
                        </a:rPr>
                        <a:t>Condiciones socioeconómicas de las familias que repercuten en su calidad de vida y los llevan a delinquir.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7434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a:xfrm>
            <a:off x="8316416" y="6669384"/>
            <a:ext cx="828000" cy="216000"/>
          </a:xfrm>
        </p:spPr>
        <p:txBody>
          <a:bodyPr/>
          <a:lstStyle/>
          <a:p>
            <a:fld id="{34762513-7D76-44F4-A4EB-02F5BA9AE113}" type="slidenum">
              <a:rPr lang="es-MX" smtClean="0"/>
              <a:t>7</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026630" y="5103205"/>
            <a:ext cx="2736362" cy="396000"/>
          </a:xfrm>
          <a:prstGeom prst="homePlat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714537" y="5036785"/>
            <a:ext cx="2082622" cy="461665"/>
          </a:xfrm>
          <a:prstGeom prst="rect">
            <a:avLst/>
          </a:prstGeom>
          <a:noFill/>
        </p:spPr>
        <p:txBody>
          <a:bodyPr wrap="non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en el Ejercicio Fiscal actual</a:t>
            </a:r>
          </a:p>
        </p:txBody>
      </p:sp>
      <p:sp>
        <p:nvSpPr>
          <p:cNvPr id="20" name="19 Pentágono"/>
          <p:cNvSpPr/>
          <p:nvPr/>
        </p:nvSpPr>
        <p:spPr>
          <a:xfrm rot="5400000">
            <a:off x="-782172" y="2248436"/>
            <a:ext cx="2211335" cy="396000"/>
          </a:xfrm>
          <a:prstGeom prst="homePlate">
            <a:avLst/>
          </a:prstGeom>
          <a:blipFill>
            <a:blip r:embed="rId4">
              <a:extLst>
                <a:ext uri="{BEBA8EAE-BF5A-486C-A8C5-ECC9F3942E4B}">
                  <a14:imgProps xmlns:a14="http://schemas.microsoft.com/office/drawing/2010/main">
                    <a14:imgLayer r:embed="rId5">
                      <a14:imgEffect>
                        <a14:saturation sat="0"/>
                      </a14:imgEffect>
                    </a14:imgLayer>
                  </a14:imgProps>
                </a:ext>
              </a:extLst>
            </a:blip>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052800"/>
            <a:ext cx="576000" cy="576000"/>
          </a:xfrm>
          <a:prstGeom prst="ellipse">
            <a:avLst/>
          </a:prstGeom>
          <a:blipFill>
            <a:blip r:embed="rId4">
              <a:extLst>
                <a:ext uri="{BEBA8EAE-BF5A-486C-A8C5-ECC9F3942E4B}">
                  <a14:imgProps xmlns:a14="http://schemas.microsoft.com/office/drawing/2010/main">
                    <a14:imgLayer r:embed="rId5">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414841" y="2300652"/>
            <a:ext cx="1476686"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anose="00000500000000000000"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604459"/>
            <a:ext cx="576000" cy="576000"/>
          </a:xfrm>
          <a:prstGeom prst="ellipse">
            <a:avLst/>
          </a:prstGeom>
          <a:blipFill>
            <a:blip r:embed="rId2">
              <a:extLst>
                <a:ext uri="{BEBA8EAE-BF5A-486C-A8C5-ECC9F3942E4B}">
                  <a14:imgProps xmlns:a14="http://schemas.microsoft.com/office/drawing/2010/main">
                    <a14:imgLayer r:embed="rId3">
                      <a14:imgEffect>
                        <a14:saturation sat="0"/>
                      </a14:imgEffect>
                    </a14:imgLayer>
                  </a14:imgProps>
                </a:ext>
              </a:extLst>
            </a:blip>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graphicFrame>
        <p:nvGraphicFramePr>
          <p:cNvPr id="10" name="12 Tabla">
            <a:extLst>
              <a:ext uri="{FF2B5EF4-FFF2-40B4-BE49-F238E27FC236}">
                <a16:creationId xmlns:a16="http://schemas.microsoft.com/office/drawing/2014/main" id="{CAC7C566-5D2A-47F9-8150-3906ABEC6D35}"/>
              </a:ext>
            </a:extLst>
          </p:cNvPr>
          <p:cNvGraphicFramePr>
            <a:graphicFrameLocks noGrp="1"/>
          </p:cNvGraphicFramePr>
          <p:nvPr>
            <p:extLst>
              <p:ext uri="{D42A27DB-BD31-4B8C-83A1-F6EECF244321}">
                <p14:modId xmlns:p14="http://schemas.microsoft.com/office/powerpoint/2010/main" val="2097975830"/>
              </p:ext>
            </p:extLst>
          </p:nvPr>
        </p:nvGraphicFramePr>
        <p:xfrm>
          <a:off x="661278" y="1147564"/>
          <a:ext cx="8352993" cy="2487168"/>
        </p:xfrm>
        <a:graphic>
          <a:graphicData uri="http://schemas.openxmlformats.org/drawingml/2006/table">
            <a:tbl>
              <a:tblPr firstRow="1" bandRow="1">
                <a:effectLst/>
                <a:tableStyleId>{5C22544A-7EE6-4342-B048-85BDC9FD1C3A}</a:tableStyleId>
              </a:tblPr>
              <a:tblGrid>
                <a:gridCol w="8352993">
                  <a:extLst>
                    <a:ext uri="{9D8B030D-6E8A-4147-A177-3AD203B41FA5}">
                      <a16:colId xmlns:a16="http://schemas.microsoft.com/office/drawing/2014/main" val="20000"/>
                    </a:ext>
                  </a:extLst>
                </a:gridCol>
              </a:tblGrid>
              <a:tr h="2158918">
                <a:tc>
                  <a:txBody>
                    <a:bodyPr/>
                    <a:lstStyle/>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Implementar el Servicio Profesional de Carrera Policial (SPCP).</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Desarrollar capacitación especializada del personal de criminalística de campo, medicina, dactiloscopia y genética forense.</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Dotar de insumos químicos, tecnológicos y de mantenimiento necesarios para cada especialidad pericial con que se cuenta en la Fiscalía para responder de forma veraz y oportuna a las investigaciones e integración de evidencias del delito en los expedientes.</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Capacitar al personal responsable de reportar los avances de actividades y componentes anunciados en la Matriz de Indicadores para Resultados del FASP.</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Reportes de avances trimestrales del ejercicio del FASP.</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Acceso a herramientas tecnológicas.</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Llenado del Informe Policial Homologado.</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Mantenimiento de Instalaciones.</a:t>
                      </a:r>
                    </a:p>
                    <a:p>
                      <a:pPr marL="171450" indent="-171450" algn="just">
                        <a:lnSpc>
                          <a:spcPct val="120000"/>
                        </a:lnSpc>
                        <a:buFont typeface="Wingdings" panose="05000000000000000000" pitchFamily="2" charset="2"/>
                        <a:buChar char="§"/>
                      </a:pPr>
                      <a:r>
                        <a:rPr lang="es-MX" sz="1050" b="0" baseline="0" dirty="0" smtClean="0">
                          <a:solidFill>
                            <a:srgbClr val="3D2E32"/>
                          </a:solidFill>
                          <a:latin typeface="Mestiza" panose="00000500000000000000" pitchFamily="50" charset="0"/>
                        </a:rPr>
                        <a:t>Fortalecimiento de organización, liderazgo y confianza entre el personal operativo de seguridad pública.</a:t>
                      </a:r>
                      <a:endParaRPr lang="es-MX" sz="1050" b="0" baseline="0" dirty="0">
                        <a:solidFill>
                          <a:srgbClr val="3D2E32"/>
                        </a:solidFill>
                        <a:latin typeface="Mestiza" panose="00000500000000000000" pitchFamily="50" charset="0"/>
                      </a:endParaRPr>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27099">
                <a:tc>
                  <a:txBody>
                    <a:bodyPr/>
                    <a:lstStyle/>
                    <a:p>
                      <a:pPr marL="0" indent="0" algn="just">
                        <a:lnSpc>
                          <a:spcPct val="120000"/>
                        </a:lnSpc>
                        <a:buFont typeface="Wingdings" panose="05000000000000000000" pitchFamily="2" charset="2"/>
                        <a:buNone/>
                      </a:pPr>
                      <a:endParaRPr lang="es-MX" sz="1050" b="0" baseline="0" dirty="0">
                        <a:solidFill>
                          <a:srgbClr val="3D2E32"/>
                        </a:solidFill>
                        <a:latin typeface="Mestiza" panose="00000500000000000000" pitchFamily="50" charset="0"/>
                      </a:endParaRPr>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8202285"/>
                  </a:ext>
                </a:extLst>
              </a:tr>
            </a:tbl>
          </a:graphicData>
        </a:graphic>
      </p:graphicFrame>
      <p:graphicFrame>
        <p:nvGraphicFramePr>
          <p:cNvPr id="12" name="2 Tabla">
            <a:extLst>
              <a:ext uri="{FF2B5EF4-FFF2-40B4-BE49-F238E27FC236}">
                <a16:creationId xmlns:a16="http://schemas.microsoft.com/office/drawing/2014/main" id="{5A7B1F5D-38E8-4422-9178-8727021246E3}"/>
              </a:ext>
            </a:extLst>
          </p:cNvPr>
          <p:cNvGraphicFramePr>
            <a:graphicFrameLocks noGrp="1"/>
          </p:cNvGraphicFramePr>
          <p:nvPr>
            <p:extLst>
              <p:ext uri="{D42A27DB-BD31-4B8C-83A1-F6EECF244321}">
                <p14:modId xmlns:p14="http://schemas.microsoft.com/office/powerpoint/2010/main" val="446672907"/>
              </p:ext>
            </p:extLst>
          </p:nvPr>
        </p:nvGraphicFramePr>
        <p:xfrm>
          <a:off x="719551" y="3861048"/>
          <a:ext cx="8280898" cy="2697861"/>
        </p:xfrm>
        <a:graphic>
          <a:graphicData uri="http://schemas.openxmlformats.org/drawingml/2006/table">
            <a:tbl>
              <a:tblPr firstRow="1" bandRow="1">
                <a:effectLst/>
                <a:tableStyleId>{5C22544A-7EE6-4342-B048-85BDC9FD1C3A}</a:tableStyleId>
              </a:tblPr>
              <a:tblGrid>
                <a:gridCol w="8280898">
                  <a:extLst>
                    <a:ext uri="{9D8B030D-6E8A-4147-A177-3AD203B41FA5}">
                      <a16:colId xmlns:a16="http://schemas.microsoft.com/office/drawing/2014/main" val="20000"/>
                    </a:ext>
                  </a:extLst>
                </a:gridCol>
              </a:tblGrid>
              <a:tr h="2411993">
                <a:tc>
                  <a:txBody>
                    <a:bodyPr/>
                    <a:lstStyle/>
                    <a:p>
                      <a:pPr marL="0" indent="0" algn="just">
                        <a:lnSpc>
                          <a:spcPct val="120000"/>
                        </a:lnSpc>
                        <a:buFont typeface="Wingdings" panose="05000000000000000000" pitchFamily="2" charset="2"/>
                        <a:buNone/>
                      </a:pPr>
                      <a:r>
                        <a:rPr lang="es-MX" sz="1050" b="0" i="0" u="none" strike="noStrike" baseline="0" dirty="0" smtClean="0">
                          <a:solidFill>
                            <a:srgbClr val="000000"/>
                          </a:solidFill>
                          <a:effectLst/>
                          <a:latin typeface="Mestiza" panose="00000500000000000000" pitchFamily="50" charset="0"/>
                        </a:rPr>
                        <a:t>Para el ejercicio fiscal 2022, se llevaron a cabo diferentes acciones para la ejecución de los siguientes programas con prioridad nacional y sus subprogramas:</a:t>
                      </a:r>
                    </a:p>
                    <a:p>
                      <a:pPr marL="171450" indent="-171450" algn="just">
                        <a:lnSpc>
                          <a:spcPct val="120000"/>
                        </a:lnSpc>
                        <a:buFont typeface="Wingdings" panose="05000000000000000000" pitchFamily="2" charset="2"/>
                        <a:buChar char="§"/>
                      </a:pPr>
                      <a:endParaRPr lang="es-MX" sz="1050" b="0" i="0" u="none" strike="noStrike" baseline="0" dirty="0" smtClean="0">
                        <a:solidFill>
                          <a:srgbClr val="000000"/>
                        </a:solidFill>
                        <a:effectLst/>
                        <a:latin typeface="Mestiza" panose="00000500000000000000" pitchFamily="50" charset="0"/>
                      </a:endParaRP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Profesionalización, certificación y capacitación de los elementos policiales y las instituciones de Seguridad Pública</a:t>
                      </a: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Equipamiento e infraestructura de los elementos policiales y las instituciones de Seguridad Pública</a:t>
                      </a: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Prevención social de la violencia y la delincuencia con participación ciudadana</a:t>
                      </a: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Fortalecimiento del sistema penitenciario nacional y de ejecución de medidas para adolescentes</a:t>
                      </a: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Sistema nacional de información</a:t>
                      </a: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Fortalecimiento tecnológico del registro vehicular (REPUVE)</a:t>
                      </a:r>
                    </a:p>
                    <a:p>
                      <a:pPr marL="171450" indent="-171450" algn="just">
                        <a:lnSpc>
                          <a:spcPct val="120000"/>
                        </a:lnSpc>
                        <a:buFont typeface="Wingdings" panose="05000000000000000000" pitchFamily="2" charset="2"/>
                        <a:buChar char="§"/>
                      </a:pPr>
                      <a:r>
                        <a:rPr lang="es-MX" sz="1050" b="0" i="0" u="none" strike="noStrike" baseline="0" dirty="0" smtClean="0">
                          <a:solidFill>
                            <a:srgbClr val="000000"/>
                          </a:solidFill>
                          <a:effectLst/>
                          <a:latin typeface="Mestiza" panose="00000500000000000000" pitchFamily="50" charset="0"/>
                        </a:rPr>
                        <a:t>Seguimiento y evaluación</a:t>
                      </a:r>
                    </a:p>
                    <a:p>
                      <a:pPr marL="0" indent="0" algn="just">
                        <a:lnSpc>
                          <a:spcPct val="120000"/>
                        </a:lnSpc>
                        <a:buFont typeface="Wingdings" panose="05000000000000000000" pitchFamily="2" charset="2"/>
                        <a:buNone/>
                      </a:pPr>
                      <a:endParaRPr lang="es-MX" sz="1050" b="0" i="0" u="none" strike="noStrike" baseline="0" dirty="0">
                        <a:solidFill>
                          <a:srgbClr val="000000"/>
                        </a:solidFill>
                        <a:effectLst/>
                        <a:latin typeface="Mestiza" panose="00000500000000000000" pitchFamily="50" charset="0"/>
                      </a:endParaRPr>
                    </a:p>
                    <a:p>
                      <a:pPr marL="0" indent="0" algn="just">
                        <a:lnSpc>
                          <a:spcPct val="120000"/>
                        </a:lnSpc>
                        <a:buFont typeface="Wingdings" panose="05000000000000000000" pitchFamily="2" charset="2"/>
                        <a:buNone/>
                      </a:pPr>
                      <a:r>
                        <a:rPr lang="es-MX" sz="1050" b="0" i="0" u="none" strike="noStrike" baseline="0" dirty="0" smtClean="0">
                          <a:solidFill>
                            <a:srgbClr val="000000"/>
                          </a:solidFill>
                          <a:effectLst/>
                          <a:latin typeface="Mestiza" panose="00000500000000000000" pitchFamily="50" charset="0"/>
                        </a:rPr>
                        <a:t>Para consultar información con mayor detalle existe la evaluación institucional (encuesta institucional) sobre el ejercicio del FASP 2022 y la evaluación integral (informe estatal de evaluación) sobre el ejercicio del FASP 2022 ambos documentos de acuerdo a lo establecido por el Secretariado Ejecutivo del Sistema Nacional de Seguridad Pública.</a:t>
                      </a:r>
                    </a:p>
                  </a:txBody>
                  <a:tcPr marL="9525" marR="9525" marT="952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13330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5964</TotalTime>
  <Words>2078</Words>
  <Application>Microsoft Office PowerPoint</Application>
  <PresentationFormat>Presentación en pantalla (4:3)</PresentationFormat>
  <Paragraphs>146</Paragraphs>
  <Slides>7</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Mestiza</vt:lpstr>
      <vt:lpstr>Montserrat Ultra Light</vt:lpstr>
      <vt:lpstr>Times New Roman</vt:lpstr>
      <vt:lpstr>Wingdings</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FASP</dc:title>
  <dc:creator>CLSinaloa</dc:creator>
  <cp:lastModifiedBy>Lenovo</cp:lastModifiedBy>
  <cp:revision>143</cp:revision>
  <dcterms:created xsi:type="dcterms:W3CDTF">2020-02-21T23:32:07Z</dcterms:created>
  <dcterms:modified xsi:type="dcterms:W3CDTF">2023-06-12T19:20:58Z</dcterms:modified>
</cp:coreProperties>
</file>